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5"/>
  </p:notesMasterIdLst>
  <p:sldIdLst>
    <p:sldId id="256" r:id="rId2"/>
    <p:sldId id="257" r:id="rId3"/>
    <p:sldId id="258" r:id="rId4"/>
    <p:sldId id="269" r:id="rId5"/>
    <p:sldId id="279" r:id="rId6"/>
    <p:sldId id="275" r:id="rId7"/>
    <p:sldId id="276" r:id="rId8"/>
    <p:sldId id="277" r:id="rId9"/>
    <p:sldId id="282" r:id="rId10"/>
    <p:sldId id="382" r:id="rId11"/>
    <p:sldId id="383" r:id="rId12"/>
    <p:sldId id="278" r:id="rId13"/>
    <p:sldId id="321" r:id="rId14"/>
    <p:sldId id="265" r:id="rId15"/>
    <p:sldId id="284" r:id="rId16"/>
    <p:sldId id="285" r:id="rId17"/>
    <p:sldId id="286" r:id="rId18"/>
    <p:sldId id="287" r:id="rId19"/>
    <p:sldId id="288" r:id="rId20"/>
    <p:sldId id="289" r:id="rId21"/>
    <p:sldId id="290" r:id="rId22"/>
    <p:sldId id="291" r:id="rId23"/>
    <p:sldId id="292" r:id="rId24"/>
    <p:sldId id="333" r:id="rId25"/>
    <p:sldId id="293" r:id="rId26"/>
    <p:sldId id="294" r:id="rId27"/>
    <p:sldId id="295" r:id="rId28"/>
    <p:sldId id="296" r:id="rId29"/>
    <p:sldId id="347" r:id="rId30"/>
    <p:sldId id="351" r:id="rId31"/>
    <p:sldId id="317" r:id="rId32"/>
    <p:sldId id="297" r:id="rId33"/>
    <p:sldId id="298" r:id="rId34"/>
    <p:sldId id="299" r:id="rId35"/>
    <p:sldId id="300" r:id="rId36"/>
    <p:sldId id="301" r:id="rId37"/>
    <p:sldId id="302" r:id="rId38"/>
    <p:sldId id="303" r:id="rId39"/>
    <p:sldId id="334" r:id="rId40"/>
    <p:sldId id="350" r:id="rId41"/>
    <p:sldId id="363" r:id="rId42"/>
    <p:sldId id="259" r:id="rId43"/>
    <p:sldId id="274" r:id="rId44"/>
    <p:sldId id="357" r:id="rId45"/>
    <p:sldId id="354" r:id="rId46"/>
    <p:sldId id="320" r:id="rId47"/>
    <p:sldId id="356" r:id="rId48"/>
    <p:sldId id="319" r:id="rId49"/>
    <p:sldId id="352" r:id="rId50"/>
    <p:sldId id="318" r:id="rId51"/>
    <p:sldId id="316" r:id="rId52"/>
    <p:sldId id="360" r:id="rId53"/>
    <p:sldId id="280" r:id="rId54"/>
    <p:sldId id="281" r:id="rId55"/>
    <p:sldId id="358" r:id="rId56"/>
    <p:sldId id="273" r:id="rId57"/>
    <p:sldId id="364" r:id="rId58"/>
    <p:sldId id="359" r:id="rId59"/>
    <p:sldId id="353" r:id="rId60"/>
    <p:sldId id="355" r:id="rId61"/>
    <p:sldId id="362" r:id="rId62"/>
    <p:sldId id="365" r:id="rId63"/>
    <p:sldId id="366" r:id="rId64"/>
    <p:sldId id="361" r:id="rId65"/>
    <p:sldId id="340" r:id="rId66"/>
    <p:sldId id="335" r:id="rId67"/>
    <p:sldId id="336" r:id="rId68"/>
    <p:sldId id="339" r:id="rId69"/>
    <p:sldId id="337" r:id="rId70"/>
    <p:sldId id="338" r:id="rId71"/>
    <p:sldId id="381" r:id="rId72"/>
    <p:sldId id="315" r:id="rId73"/>
    <p:sldId id="341" r:id="rId74"/>
    <p:sldId id="342" r:id="rId75"/>
    <p:sldId id="343" r:id="rId76"/>
    <p:sldId id="344" r:id="rId77"/>
    <p:sldId id="345" r:id="rId78"/>
    <p:sldId id="346" r:id="rId79"/>
    <p:sldId id="348" r:id="rId80"/>
    <p:sldId id="349" r:id="rId81"/>
    <p:sldId id="375" r:id="rId82"/>
    <p:sldId id="310" r:id="rId83"/>
    <p:sldId id="311" r:id="rId84"/>
    <p:sldId id="313" r:id="rId85"/>
    <p:sldId id="312" r:id="rId86"/>
    <p:sldId id="314" r:id="rId87"/>
    <p:sldId id="326" r:id="rId88"/>
    <p:sldId id="328" r:id="rId89"/>
    <p:sldId id="329" r:id="rId90"/>
    <p:sldId id="330" r:id="rId91"/>
    <p:sldId id="331" r:id="rId92"/>
    <p:sldId id="332" r:id="rId93"/>
    <p:sldId id="325" r:id="rId94"/>
    <p:sldId id="323" r:id="rId95"/>
    <p:sldId id="324" r:id="rId96"/>
    <p:sldId id="376" r:id="rId97"/>
    <p:sldId id="377" r:id="rId98"/>
    <p:sldId id="378" r:id="rId99"/>
    <p:sldId id="379" r:id="rId100"/>
    <p:sldId id="304" r:id="rId101"/>
    <p:sldId id="305" r:id="rId102"/>
    <p:sldId id="306" r:id="rId103"/>
    <p:sldId id="307" r:id="rId104"/>
    <p:sldId id="308" r:id="rId105"/>
    <p:sldId id="309" r:id="rId106"/>
    <p:sldId id="368" r:id="rId107"/>
    <p:sldId id="369" r:id="rId108"/>
    <p:sldId id="370" r:id="rId109"/>
    <p:sldId id="371" r:id="rId110"/>
    <p:sldId id="372" r:id="rId111"/>
    <p:sldId id="374" r:id="rId112"/>
    <p:sldId id="380" r:id="rId113"/>
    <p:sldId id="373" r:id="rId1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p:restoredTop sz="94666"/>
  </p:normalViewPr>
  <p:slideViewPr>
    <p:cSldViewPr snapToGrid="0" snapToObjects="1">
      <p:cViewPr varScale="1">
        <p:scale>
          <a:sx n="102" d="100"/>
          <a:sy n="102" d="100"/>
        </p:scale>
        <p:origin x="4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notesMaster" Target="notesMasters/notesMaster1.xml"/><Relationship Id="rId116" Type="http://schemas.openxmlformats.org/officeDocument/2006/relationships/presProps" Target="presProps.xml"/><Relationship Id="rId117" Type="http://schemas.openxmlformats.org/officeDocument/2006/relationships/viewProps" Target="viewProps.xml"/><Relationship Id="rId118" Type="http://schemas.openxmlformats.org/officeDocument/2006/relationships/theme" Target="theme/theme1.xml"/><Relationship Id="rId119" Type="http://schemas.openxmlformats.org/officeDocument/2006/relationships/tableStyles" Target="tableStyle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ink/ink1.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ink/ink2.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D55D2-2603-D548-AD4F-E5BC3DC28E5B}" type="datetimeFigureOut">
              <a:rPr kumimoji="1" lang="zh-CN" altLang="en-US" smtClean="0"/>
              <a:t>15/10/17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DB115-0572-7542-A8C8-163DFE29D153}" type="slidenum">
              <a:rPr kumimoji="1" lang="zh-CN" altLang="en-US" smtClean="0"/>
              <a:t>‹#›</a:t>
            </a:fld>
            <a:endParaRPr kumimoji="1" lang="zh-CN" altLang="en-US"/>
          </a:p>
        </p:txBody>
      </p:sp>
    </p:spTree>
    <p:extLst>
      <p:ext uri="{BB962C8B-B14F-4D97-AF65-F5344CB8AC3E}">
        <p14:creationId xmlns:p14="http://schemas.microsoft.com/office/powerpoint/2010/main" val="991275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1</a:t>
            </a:fld>
            <a:endParaRPr kumimoji="1" lang="zh-CN" altLang="en-US"/>
          </a:p>
        </p:txBody>
      </p:sp>
    </p:spTree>
    <p:extLst>
      <p:ext uri="{BB962C8B-B14F-4D97-AF65-F5344CB8AC3E}">
        <p14:creationId xmlns:p14="http://schemas.microsoft.com/office/powerpoint/2010/main" val="182774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73</a:t>
            </a:fld>
            <a:endParaRPr kumimoji="1" lang="zh-CN" altLang="en-US"/>
          </a:p>
        </p:txBody>
      </p:sp>
    </p:spTree>
    <p:extLst>
      <p:ext uri="{BB962C8B-B14F-4D97-AF65-F5344CB8AC3E}">
        <p14:creationId xmlns:p14="http://schemas.microsoft.com/office/powerpoint/2010/main" val="930780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74</a:t>
            </a:fld>
            <a:endParaRPr kumimoji="1" lang="zh-CN" altLang="en-US"/>
          </a:p>
        </p:txBody>
      </p:sp>
    </p:spTree>
    <p:extLst>
      <p:ext uri="{BB962C8B-B14F-4D97-AF65-F5344CB8AC3E}">
        <p14:creationId xmlns:p14="http://schemas.microsoft.com/office/powerpoint/2010/main" val="1374861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75</a:t>
            </a:fld>
            <a:endParaRPr kumimoji="1" lang="zh-CN" altLang="en-US"/>
          </a:p>
        </p:txBody>
      </p:sp>
    </p:spTree>
    <p:extLst>
      <p:ext uri="{BB962C8B-B14F-4D97-AF65-F5344CB8AC3E}">
        <p14:creationId xmlns:p14="http://schemas.microsoft.com/office/powerpoint/2010/main" val="12123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76</a:t>
            </a:fld>
            <a:endParaRPr kumimoji="1" lang="zh-CN" altLang="en-US"/>
          </a:p>
        </p:txBody>
      </p:sp>
    </p:spTree>
    <p:extLst>
      <p:ext uri="{BB962C8B-B14F-4D97-AF65-F5344CB8AC3E}">
        <p14:creationId xmlns:p14="http://schemas.microsoft.com/office/powerpoint/2010/main" val="850391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77</a:t>
            </a:fld>
            <a:endParaRPr kumimoji="1" lang="zh-CN" altLang="en-US"/>
          </a:p>
        </p:txBody>
      </p:sp>
    </p:spTree>
    <p:extLst>
      <p:ext uri="{BB962C8B-B14F-4D97-AF65-F5344CB8AC3E}">
        <p14:creationId xmlns:p14="http://schemas.microsoft.com/office/powerpoint/2010/main" val="1283937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78</a:t>
            </a:fld>
            <a:endParaRPr kumimoji="1" lang="zh-CN" altLang="en-US"/>
          </a:p>
        </p:txBody>
      </p:sp>
    </p:spTree>
    <p:extLst>
      <p:ext uri="{BB962C8B-B14F-4D97-AF65-F5344CB8AC3E}">
        <p14:creationId xmlns:p14="http://schemas.microsoft.com/office/powerpoint/2010/main" val="113191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79</a:t>
            </a:fld>
            <a:endParaRPr kumimoji="1" lang="zh-CN" altLang="en-US"/>
          </a:p>
        </p:txBody>
      </p:sp>
    </p:spTree>
    <p:extLst>
      <p:ext uri="{BB962C8B-B14F-4D97-AF65-F5344CB8AC3E}">
        <p14:creationId xmlns:p14="http://schemas.microsoft.com/office/powerpoint/2010/main" val="1419449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80</a:t>
            </a:fld>
            <a:endParaRPr kumimoji="1" lang="zh-CN" altLang="en-US"/>
          </a:p>
        </p:txBody>
      </p:sp>
    </p:spTree>
    <p:extLst>
      <p:ext uri="{BB962C8B-B14F-4D97-AF65-F5344CB8AC3E}">
        <p14:creationId xmlns:p14="http://schemas.microsoft.com/office/powerpoint/2010/main" val="1707283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81</a:t>
            </a:fld>
            <a:endParaRPr kumimoji="1" lang="zh-CN" altLang="en-US"/>
          </a:p>
        </p:txBody>
      </p:sp>
    </p:spTree>
    <p:extLst>
      <p:ext uri="{BB962C8B-B14F-4D97-AF65-F5344CB8AC3E}">
        <p14:creationId xmlns:p14="http://schemas.microsoft.com/office/powerpoint/2010/main" val="36047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9</a:t>
            </a:fld>
            <a:endParaRPr kumimoji="1" lang="zh-CN" altLang="en-US"/>
          </a:p>
        </p:txBody>
      </p:sp>
    </p:spTree>
    <p:extLst>
      <p:ext uri="{BB962C8B-B14F-4D97-AF65-F5344CB8AC3E}">
        <p14:creationId xmlns:p14="http://schemas.microsoft.com/office/powerpoint/2010/main" val="832900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10</a:t>
            </a:fld>
            <a:endParaRPr kumimoji="1" lang="zh-CN" altLang="en-US"/>
          </a:p>
        </p:txBody>
      </p:sp>
    </p:spTree>
    <p:extLst>
      <p:ext uri="{BB962C8B-B14F-4D97-AF65-F5344CB8AC3E}">
        <p14:creationId xmlns:p14="http://schemas.microsoft.com/office/powerpoint/2010/main" val="2040094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11</a:t>
            </a:fld>
            <a:endParaRPr kumimoji="1" lang="zh-CN" altLang="en-US"/>
          </a:p>
        </p:txBody>
      </p:sp>
    </p:spTree>
    <p:extLst>
      <p:ext uri="{BB962C8B-B14F-4D97-AF65-F5344CB8AC3E}">
        <p14:creationId xmlns:p14="http://schemas.microsoft.com/office/powerpoint/2010/main" val="1027583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38</a:t>
            </a:fld>
            <a:endParaRPr kumimoji="1" lang="zh-CN" altLang="en-US"/>
          </a:p>
        </p:txBody>
      </p:sp>
    </p:spTree>
    <p:extLst>
      <p:ext uri="{BB962C8B-B14F-4D97-AF65-F5344CB8AC3E}">
        <p14:creationId xmlns:p14="http://schemas.microsoft.com/office/powerpoint/2010/main" val="373014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39</a:t>
            </a:fld>
            <a:endParaRPr kumimoji="1" lang="zh-CN" altLang="en-US"/>
          </a:p>
        </p:txBody>
      </p:sp>
    </p:spTree>
    <p:extLst>
      <p:ext uri="{BB962C8B-B14F-4D97-AF65-F5344CB8AC3E}">
        <p14:creationId xmlns:p14="http://schemas.microsoft.com/office/powerpoint/2010/main" val="1267007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40</a:t>
            </a:fld>
            <a:endParaRPr kumimoji="1" lang="zh-CN" altLang="en-US"/>
          </a:p>
        </p:txBody>
      </p:sp>
    </p:spTree>
    <p:extLst>
      <p:ext uri="{BB962C8B-B14F-4D97-AF65-F5344CB8AC3E}">
        <p14:creationId xmlns:p14="http://schemas.microsoft.com/office/powerpoint/2010/main" val="451641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41</a:t>
            </a:fld>
            <a:endParaRPr kumimoji="1" lang="zh-CN" altLang="en-US"/>
          </a:p>
        </p:txBody>
      </p:sp>
    </p:spTree>
    <p:extLst>
      <p:ext uri="{BB962C8B-B14F-4D97-AF65-F5344CB8AC3E}">
        <p14:creationId xmlns:p14="http://schemas.microsoft.com/office/powerpoint/2010/main" val="1000301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72</a:t>
            </a:fld>
            <a:endParaRPr kumimoji="1" lang="zh-CN" altLang="en-US"/>
          </a:p>
        </p:txBody>
      </p:sp>
    </p:spTree>
    <p:extLst>
      <p:ext uri="{BB962C8B-B14F-4D97-AF65-F5344CB8AC3E}">
        <p14:creationId xmlns:p14="http://schemas.microsoft.com/office/powerpoint/2010/main" val="212899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F78925EC-5316-E944-98E0-8E42413BA2C1}" type="datetime1">
              <a:rPr lang="zh-CN" altLang="en-US" smtClean="0"/>
              <a:t>15/10/17</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DF8A25C-980F-4447-B8CC-B8D3AAF1E985}" type="datetime1">
              <a:rPr lang="zh-CN" altLang="en-US" smtClean="0"/>
              <a:t>15/10/17</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AF51472-BA91-8D4D-926B-BFC667FE10A3}" type="datetime1">
              <a:rPr lang="zh-CN" altLang="en-US" smtClean="0"/>
              <a:t>15/10/17</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9A135E4-2D27-A14A-8E59-DF328FC559BF}" type="datetime1">
              <a:rPr lang="zh-CN" altLang="en-US" smtClean="0"/>
              <a:t>15/10/17</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ED63D336-0E96-E249-BB22-BBC901B253B8}" type="datetime1">
              <a:rPr lang="zh-CN" altLang="en-US" smtClean="0"/>
              <a:t>15/10/17</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8CFBF2F4-106D-CD42-8900-F8C45BD5354C}" type="datetime1">
              <a:rPr lang="zh-CN" altLang="en-US" smtClean="0"/>
              <a:t>15/10/17</a:t>
            </a:fld>
            <a:endParaRPr lang="en-US" dirty="0"/>
          </a:p>
        </p:txBody>
      </p:sp>
      <p:sp>
        <p:nvSpPr>
          <p:cNvPr id="6" name="Footer Placeholder 5"/>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1E72CA2C-002F-3F46-AE91-645D9FDFF994}" type="datetime1">
              <a:rPr lang="zh-CN" altLang="en-US" smtClean="0"/>
              <a:t>15/10/17</a:t>
            </a:fld>
            <a:endParaRPr lang="en-US" dirty="0"/>
          </a:p>
        </p:txBody>
      </p:sp>
      <p:sp>
        <p:nvSpPr>
          <p:cNvPr id="8" name="Footer Placeholder 7"/>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F531BF23-FA8D-274E-A799-C77846EC3CC4}" type="datetime1">
              <a:rPr lang="zh-CN" altLang="en-US" smtClean="0"/>
              <a:t>15/10/17</a:t>
            </a:fld>
            <a:endParaRPr lang="en-US" dirty="0"/>
          </a:p>
        </p:txBody>
      </p:sp>
      <p:sp>
        <p:nvSpPr>
          <p:cNvPr id="4" name="Footer Placeholder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F3F7586-834E-C641-A343-B97BE5AF38D8}" type="datetime1">
              <a:rPr lang="zh-CN" altLang="en-US" smtClean="0"/>
              <a:t>15/10/17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772228C-4789-3247-9725-4684A05B42DB}" type="datetime1">
              <a:rPr lang="zh-CN" altLang="en-US" smtClean="0"/>
              <a:t>15/10/17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02B7477-21F8-7440-89F6-E88D1436BD7A}" type="datetime1">
              <a:rPr lang="zh-CN" altLang="en-US" smtClean="0"/>
              <a:t>15/10/17</a:t>
            </a:fld>
            <a:endParaRPr lang="en-US" dirty="0"/>
          </a:p>
        </p:txBody>
      </p:sp>
      <p:sp>
        <p:nvSpPr>
          <p:cNvPr id="6" name="Footer Placeholder 5"/>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F91B560-8070-C04B-8DCB-5B7F499D4347}" type="datetime1">
              <a:rPr lang="zh-CN" altLang="en-US" smtClean="0"/>
              <a:t>15/10/17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9.tif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0.tiff"/></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customXml" Target="../ink/ink1.xml"/><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customXml" Target="../ink/ink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0.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4.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5.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hyperlink" Target="http://baike.baidu.com/view/991489.htm"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4.xml.rels><?xml version="1.0" encoding="UTF-8" standalone="yes"?>
<Relationships xmlns="http://schemas.openxmlformats.org/package/2006/relationships"><Relationship Id="rId3" Type="http://schemas.openxmlformats.org/officeDocument/2006/relationships/hyperlink" Target="http://www.ics.uci.edu/~fielding/pubs/dissertation/top.htm" TargetMode="External"/><Relationship Id="rId4" Type="http://schemas.openxmlformats.org/officeDocument/2006/relationships/hyperlink" Target="http://www.ics.uci.edu/~fielding/pubs/dissertation/rest_arch_style.htm" TargetMode="External"/><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6.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7.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4.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1.tiff"/></Relationships>
</file>

<file path=ppt/slides/_rels/slide67.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8.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0.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5"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r"/>
            <a:r>
              <a:rPr kumimoji="1" lang="en-US" altLang="zh-CN" b="1" dirty="0" smtClean="0">
                <a:latin typeface="Hiragino Sans GB W3" charset="-122"/>
                <a:ea typeface="Hiragino Sans GB W3" charset="-122"/>
                <a:cs typeface="Hiragino Sans GB W3" charset="-122"/>
              </a:rPr>
              <a:t>CMDB</a:t>
            </a:r>
            <a:r>
              <a:rPr kumimoji="1" lang="zh-CN" altLang="en-US" b="1" dirty="0" smtClean="0">
                <a:latin typeface="Hiragino Sans GB W3" charset="-122"/>
                <a:ea typeface="Hiragino Sans GB W3" charset="-122"/>
                <a:cs typeface="Hiragino Sans GB W3" charset="-122"/>
              </a:rPr>
              <a:t>系统核心技术</a:t>
            </a:r>
            <a:br>
              <a:rPr kumimoji="1" lang="zh-CN" altLang="en-US" b="1" dirty="0" smtClean="0">
                <a:latin typeface="Hiragino Sans GB W3" charset="-122"/>
                <a:ea typeface="Hiragino Sans GB W3" charset="-122"/>
                <a:cs typeface="Hiragino Sans GB W3" charset="-122"/>
              </a:rPr>
            </a:br>
            <a:r>
              <a:rPr kumimoji="1" lang="zh-CN" altLang="en-US" b="1" dirty="0" smtClean="0">
                <a:latin typeface="Hiragino Sans GB W3" charset="-122"/>
                <a:ea typeface="Hiragino Sans GB W3" charset="-122"/>
                <a:cs typeface="Hiragino Sans GB W3" charset="-122"/>
              </a:rPr>
              <a:t>与自动化开发</a:t>
            </a:r>
            <a:endParaRPr kumimoji="1" lang="zh-CN" altLang="en-US" b="1" dirty="0">
              <a:latin typeface="Hiragino Sans GB W3" charset="-122"/>
              <a:ea typeface="Hiragino Sans GB W3" charset="-122"/>
              <a:cs typeface="Hiragino Sans GB W3" charset="-122"/>
            </a:endParaRPr>
          </a:p>
        </p:txBody>
      </p:sp>
      <p:sp>
        <p:nvSpPr>
          <p:cNvPr id="3" name="副标题 2"/>
          <p:cNvSpPr>
            <a:spLocks noGrp="1"/>
          </p:cNvSpPr>
          <p:nvPr>
            <p:ph type="subTitle" idx="1"/>
          </p:nvPr>
        </p:nvSpPr>
        <p:spPr/>
        <p:txBody>
          <a:bodyPr/>
          <a:lstStyle/>
          <a:p>
            <a:r>
              <a:rPr kumimoji="1" lang="zh-CN" altLang="en-US" b="1" dirty="0" smtClean="0">
                <a:solidFill>
                  <a:srgbClr val="FF0000"/>
                </a:solidFill>
              </a:rPr>
              <a:t>主讲：顾鲍尔</a:t>
            </a:r>
          </a:p>
          <a:p>
            <a:endParaRPr kumimoji="1" lang="zh-CN" altLang="en-US"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t>1</a:t>
            </a:fld>
            <a:endParaRPr lang="en-US" dirty="0"/>
          </a:p>
        </p:txBody>
      </p:sp>
      <p:pic>
        <p:nvPicPr>
          <p:cNvPr id="6" name="图片 5"/>
          <p:cNvPicPr>
            <a:picLocks noChangeAspect="1"/>
          </p:cNvPicPr>
          <p:nvPr/>
        </p:nvPicPr>
        <p:blipFill>
          <a:blip r:embed="rId3"/>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13622502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请求方式</a:t>
            </a:r>
            <a:endParaRPr kumimoji="1" lang="zh-CN" altLang="en-US" b="1"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graphicFrame>
        <p:nvGraphicFramePr>
          <p:cNvPr id="11" name="Espace réservé du contenu 3"/>
          <p:cNvGraphicFramePr>
            <a:graphicFrameLocks/>
          </p:cNvGraphicFramePr>
          <p:nvPr>
            <p:extLst>
              <p:ext uri="{D42A27DB-BD31-4B8C-83A1-F6EECF244321}">
                <p14:modId xmlns:p14="http://schemas.microsoft.com/office/powerpoint/2010/main" val="307653007"/>
              </p:ext>
            </p:extLst>
          </p:nvPr>
        </p:nvGraphicFramePr>
        <p:xfrm>
          <a:off x="1385379" y="2254687"/>
          <a:ext cx="9482202" cy="3369498"/>
        </p:xfrm>
        <a:graphic>
          <a:graphicData uri="http://schemas.openxmlformats.org/drawingml/2006/table">
            <a:tbl>
              <a:tblPr firstRow="1" bandRow="1">
                <a:tableStyleId>{5C22544A-7EE6-4342-B048-85BDC9FD1C3A}</a:tableStyleId>
              </a:tblPr>
              <a:tblGrid>
                <a:gridCol w="1837217"/>
                <a:gridCol w="7644985"/>
              </a:tblGrid>
              <a:tr h="555158">
                <a:tc>
                  <a:txBody>
                    <a:bodyPr/>
                    <a:lstStyle/>
                    <a:p>
                      <a:r>
                        <a:rPr lang="fr-CA" b="1" dirty="0" err="1" smtClean="0"/>
                        <a:t>Method</a:t>
                      </a:r>
                      <a:r>
                        <a:rPr lang="fr-CA" b="1" dirty="0" smtClean="0"/>
                        <a:t> </a:t>
                      </a:r>
                      <a:endParaRPr lang="fr-CA" dirty="0"/>
                    </a:p>
                  </a:txBody>
                  <a:tcPr>
                    <a:solidFill>
                      <a:schemeClr val="accent2"/>
                    </a:solidFill>
                  </a:tcPr>
                </a:tc>
                <a:tc>
                  <a:txBody>
                    <a:bodyPr/>
                    <a:lstStyle/>
                    <a:p>
                      <a:r>
                        <a:rPr lang="en-US" dirty="0" smtClean="0"/>
                        <a:t>Description</a:t>
                      </a:r>
                      <a:endParaRPr lang="fr-CA" dirty="0"/>
                    </a:p>
                  </a:txBody>
                  <a:tcPr>
                    <a:solidFill>
                      <a:schemeClr val="accent2"/>
                    </a:solidFill>
                  </a:tcPr>
                </a:tc>
              </a:tr>
              <a:tr h="562868">
                <a:tc>
                  <a:txBody>
                    <a:bodyPr/>
                    <a:lstStyle/>
                    <a:p>
                      <a:pPr marL="0" indent="0">
                        <a:buNone/>
                      </a:pPr>
                      <a:r>
                        <a:rPr lang="fr-CA" dirty="0" smtClean="0"/>
                        <a:t>GET </a:t>
                      </a:r>
                    </a:p>
                  </a:txBody>
                  <a:tcPr/>
                </a:tc>
                <a:tc>
                  <a:txBody>
                    <a:bodyPr/>
                    <a:lstStyle/>
                    <a:p>
                      <a:r>
                        <a:rPr lang="fr-CA" dirty="0" err="1" smtClean="0"/>
                        <a:t>Retrieve</a:t>
                      </a:r>
                      <a:r>
                        <a:rPr lang="fr-CA" dirty="0" smtClean="0"/>
                        <a:t> a </a:t>
                      </a:r>
                      <a:r>
                        <a:rPr lang="fr-CA" dirty="0" err="1" smtClean="0"/>
                        <a:t>resource</a:t>
                      </a:r>
                      <a:r>
                        <a:rPr lang="fr-CA" dirty="0" smtClean="0"/>
                        <a:t> </a:t>
                      </a:r>
                      <a:endParaRPr lang="fr-CA" dirty="0"/>
                    </a:p>
                  </a:txBody>
                  <a:tcPr/>
                </a:tc>
              </a:tr>
              <a:tr h="562868">
                <a:tc>
                  <a:txBody>
                    <a:bodyPr/>
                    <a:lstStyle/>
                    <a:p>
                      <a:r>
                        <a:rPr lang="fr-CA" dirty="0" smtClean="0"/>
                        <a:t>PUT</a:t>
                      </a:r>
                      <a:endParaRPr lang="fr-CA" dirty="0"/>
                    </a:p>
                  </a:txBody>
                  <a:tcPr/>
                </a:tc>
                <a:tc>
                  <a:txBody>
                    <a:bodyPr/>
                    <a:lstStyle/>
                    <a:p>
                      <a:r>
                        <a:rPr lang="fr-CA" dirty="0" smtClean="0"/>
                        <a:t>Store a </a:t>
                      </a:r>
                      <a:r>
                        <a:rPr lang="fr-CA" dirty="0" err="1" smtClean="0"/>
                        <a:t>resource</a:t>
                      </a:r>
                      <a:r>
                        <a:rPr lang="fr-CA" dirty="0" smtClean="0"/>
                        <a:t> </a:t>
                      </a:r>
                      <a:endParaRPr lang="fr-CA" dirty="0"/>
                    </a:p>
                  </a:txBody>
                  <a:tcPr/>
                </a:tc>
              </a:tr>
              <a:tr h="562868">
                <a:tc>
                  <a:txBody>
                    <a:bodyPr/>
                    <a:lstStyle/>
                    <a:p>
                      <a:r>
                        <a:rPr lang="fr-CA" dirty="0" smtClean="0"/>
                        <a:t>DELETE</a:t>
                      </a:r>
                      <a:endParaRPr lang="fr-CA" dirty="0"/>
                    </a:p>
                  </a:txBody>
                  <a:tcPr/>
                </a:tc>
                <a:tc>
                  <a:txBody>
                    <a:bodyPr/>
                    <a:lstStyle/>
                    <a:p>
                      <a:r>
                        <a:rPr lang="fr-CA" dirty="0" err="1" smtClean="0"/>
                        <a:t>Remove</a:t>
                      </a:r>
                      <a:r>
                        <a:rPr lang="fr-CA" dirty="0" smtClean="0"/>
                        <a:t> a </a:t>
                      </a:r>
                      <a:r>
                        <a:rPr lang="fr-CA" dirty="0" err="1" smtClean="0"/>
                        <a:t>resource</a:t>
                      </a:r>
                      <a:r>
                        <a:rPr lang="fr-CA" dirty="0" smtClean="0"/>
                        <a:t> </a:t>
                      </a:r>
                      <a:endParaRPr lang="fr-CA" dirty="0"/>
                    </a:p>
                  </a:txBody>
                  <a:tcPr/>
                </a:tc>
              </a:tr>
              <a:tr h="562868">
                <a:tc>
                  <a:txBody>
                    <a:bodyPr/>
                    <a:lstStyle/>
                    <a:p>
                      <a:r>
                        <a:rPr lang="fr-CA" dirty="0" smtClean="0"/>
                        <a:t>POST </a:t>
                      </a:r>
                      <a:endParaRPr lang="fr-CA" dirty="0"/>
                    </a:p>
                  </a:txBody>
                  <a:tcPr/>
                </a:tc>
                <a:tc>
                  <a:txBody>
                    <a:bodyPr/>
                    <a:lstStyle/>
                    <a:p>
                      <a:r>
                        <a:rPr lang="fr-CA" dirty="0" smtClean="0"/>
                        <a:t>Update a </a:t>
                      </a:r>
                      <a:r>
                        <a:rPr lang="fr-CA" dirty="0" err="1" smtClean="0"/>
                        <a:t>resource</a:t>
                      </a:r>
                      <a:r>
                        <a:rPr lang="fr-CA" dirty="0" smtClean="0"/>
                        <a:t> </a:t>
                      </a:r>
                      <a:endParaRPr lang="fr-CA" dirty="0"/>
                    </a:p>
                  </a:txBody>
                  <a:tcPr/>
                </a:tc>
              </a:tr>
              <a:tr h="562868">
                <a:tc>
                  <a:txBody>
                    <a:bodyPr/>
                    <a:lstStyle/>
                    <a:p>
                      <a:r>
                        <a:rPr lang="en-US" dirty="0" smtClean="0"/>
                        <a:t>HEAD</a:t>
                      </a:r>
                      <a:endParaRPr lang="fr-CA" dirty="0"/>
                    </a:p>
                  </a:txBody>
                  <a:tcPr/>
                </a:tc>
                <a:tc>
                  <a:txBody>
                    <a:bodyPr/>
                    <a:lstStyle/>
                    <a:p>
                      <a:r>
                        <a:rPr lang="en-US" dirty="0" smtClean="0"/>
                        <a:t>Retrieve the headers for a resource</a:t>
                      </a:r>
                      <a:endParaRPr lang="fr-CA" dirty="0"/>
                    </a:p>
                  </a:txBody>
                  <a:tcPr/>
                </a:tc>
              </a:tr>
            </a:tbl>
          </a:graphicData>
        </a:graphic>
      </p:graphicFrame>
    </p:spTree>
    <p:extLst>
      <p:ext uri="{BB962C8B-B14F-4D97-AF65-F5344CB8AC3E}">
        <p14:creationId xmlns:p14="http://schemas.microsoft.com/office/powerpoint/2010/main" val="156636488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100</a:t>
            </a:fld>
            <a:endParaRPr lang="en-US" dirty="0"/>
          </a:p>
        </p:txBody>
      </p:sp>
      <p:sp>
        <p:nvSpPr>
          <p:cNvPr id="6" name="标题 1"/>
          <p:cNvSpPr>
            <a:spLocks noGrp="1"/>
          </p:cNvSpPr>
          <p:nvPr>
            <p:ph type="title"/>
          </p:nvPr>
        </p:nvSpPr>
        <p:spPr>
          <a:xfrm>
            <a:off x="1097280" y="286603"/>
            <a:ext cx="10058400" cy="1450757"/>
          </a:xfrm>
        </p:spPr>
        <p:txBody>
          <a:bodyPr/>
          <a:lstStyle/>
          <a:p>
            <a:r>
              <a:rPr lang="zh-CN" altLang="en-US" b="1" dirty="0"/>
              <a:t>利用</a:t>
            </a:r>
            <a:r>
              <a:rPr lang="en-US" altLang="zh-CN" b="1" dirty="0"/>
              <a:t>Python</a:t>
            </a:r>
            <a:r>
              <a:rPr lang="zh-CN" altLang="en-US" b="1" dirty="0"/>
              <a:t>与数据库进行交互</a:t>
            </a:r>
            <a:endParaRPr kumimoji="1" lang="zh-CN" altLang="en-US" b="1" dirty="0"/>
          </a:p>
        </p:txBody>
      </p:sp>
      <p:pic>
        <p:nvPicPr>
          <p:cNvPr id="7" name="图片 6"/>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097280" y="1845734"/>
            <a:ext cx="10058400" cy="1018652"/>
          </a:xfrm>
        </p:spPr>
        <p:txBody>
          <a:bodyPr>
            <a:normAutofit/>
          </a:bodyPr>
          <a:lstStyle/>
          <a:p>
            <a:r>
              <a:rPr lang="en-US" altLang="zh-CN" dirty="0"/>
              <a:t>Python</a:t>
            </a:r>
            <a:r>
              <a:rPr lang="zh-CN" altLang="en-US" dirty="0"/>
              <a:t>标准的数据库接口的</a:t>
            </a:r>
            <a:r>
              <a:rPr lang="en-US" altLang="zh-CN" dirty="0"/>
              <a:t>Python DB-API</a:t>
            </a:r>
            <a:r>
              <a:rPr lang="zh-CN" altLang="en-US" dirty="0"/>
              <a:t>。大多数</a:t>
            </a:r>
            <a:r>
              <a:rPr lang="en-US" altLang="zh-CN" dirty="0"/>
              <a:t>Python</a:t>
            </a:r>
            <a:r>
              <a:rPr lang="zh-CN" altLang="en-US" dirty="0"/>
              <a:t>数据库接口坚持这个标准。</a:t>
            </a:r>
            <a:r>
              <a:rPr lang="en-US" altLang="zh-CN" dirty="0"/>
              <a:t>.</a:t>
            </a:r>
          </a:p>
          <a:p>
            <a:r>
              <a:rPr lang="zh-CN" altLang="en-US" dirty="0"/>
              <a:t>你可以选择适合您应用的数据库。 </a:t>
            </a:r>
            <a:r>
              <a:rPr lang="en-US" altLang="zh-CN" dirty="0"/>
              <a:t>Python</a:t>
            </a:r>
            <a:r>
              <a:rPr lang="zh-CN" altLang="en-US" dirty="0"/>
              <a:t>数据库</a:t>
            </a:r>
            <a:r>
              <a:rPr lang="en-US" altLang="zh-CN" dirty="0"/>
              <a:t>API</a:t>
            </a:r>
            <a:r>
              <a:rPr lang="zh-CN" altLang="en-US" dirty="0"/>
              <a:t>支持范围广泛的数据库服务器</a:t>
            </a:r>
            <a:r>
              <a:rPr lang="en-US" altLang="zh-CN" dirty="0"/>
              <a:t>:</a:t>
            </a:r>
          </a:p>
          <a:p>
            <a:endParaRPr lang="zh-CN" altLang="en-US" dirty="0"/>
          </a:p>
        </p:txBody>
      </p:sp>
      <p:sp>
        <p:nvSpPr>
          <p:cNvPr id="9" name="文本框 8"/>
          <p:cNvSpPr txBox="1"/>
          <p:nvPr/>
        </p:nvSpPr>
        <p:spPr>
          <a:xfrm>
            <a:off x="1013552" y="2787267"/>
            <a:ext cx="5343181" cy="2862322"/>
          </a:xfrm>
          <a:prstGeom prst="rect">
            <a:avLst/>
          </a:prstGeom>
          <a:noFill/>
        </p:spPr>
        <p:txBody>
          <a:bodyPr wrap="square" rtlCol="0">
            <a:spAutoFit/>
          </a:bodyPr>
          <a:lstStyle/>
          <a:p>
            <a:r>
              <a:rPr lang="en-US" altLang="zh-CN" dirty="0" err="1"/>
              <a:t>GadFly</a:t>
            </a:r>
            <a:endParaRPr lang="en-US" altLang="zh-CN" dirty="0"/>
          </a:p>
          <a:p>
            <a:r>
              <a:rPr lang="en-US" altLang="zh-CN" dirty="0" err="1"/>
              <a:t>mSQL</a:t>
            </a:r>
            <a:endParaRPr lang="en-US" altLang="zh-CN" dirty="0"/>
          </a:p>
          <a:p>
            <a:r>
              <a:rPr lang="en-US" altLang="zh-CN" dirty="0"/>
              <a:t>MySQL</a:t>
            </a:r>
          </a:p>
          <a:p>
            <a:r>
              <a:rPr lang="en-US" altLang="zh-CN" dirty="0"/>
              <a:t>PostgreSQL</a:t>
            </a:r>
          </a:p>
          <a:p>
            <a:r>
              <a:rPr lang="en-US" altLang="zh-CN" dirty="0"/>
              <a:t>Microsoft SQL </a:t>
            </a:r>
            <a:r>
              <a:rPr lang="en-US" altLang="zh-CN" dirty="0" smtClean="0"/>
              <a:t>Server</a:t>
            </a:r>
          </a:p>
          <a:p>
            <a:r>
              <a:rPr lang="en-US" altLang="zh-CN" dirty="0" smtClean="0"/>
              <a:t>Informix</a:t>
            </a:r>
          </a:p>
          <a:p>
            <a:r>
              <a:rPr lang="en-US" altLang="zh-CN" dirty="0" err="1" smtClean="0"/>
              <a:t>Interbase</a:t>
            </a:r>
            <a:endParaRPr lang="en-US" altLang="zh-CN" dirty="0"/>
          </a:p>
          <a:p>
            <a:r>
              <a:rPr lang="en-US" altLang="zh-CN" dirty="0"/>
              <a:t>Oracle</a:t>
            </a:r>
          </a:p>
          <a:p>
            <a:r>
              <a:rPr lang="en-US" altLang="zh-CN" dirty="0"/>
              <a:t>Sybase</a:t>
            </a:r>
          </a:p>
          <a:p>
            <a:endParaRPr lang="zh-CN" altLang="en-US" dirty="0"/>
          </a:p>
        </p:txBody>
      </p:sp>
      <p:sp>
        <p:nvSpPr>
          <p:cNvPr id="10" name="文本框 9"/>
          <p:cNvSpPr txBox="1"/>
          <p:nvPr/>
        </p:nvSpPr>
        <p:spPr>
          <a:xfrm>
            <a:off x="4428781" y="2787267"/>
            <a:ext cx="6114361"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dirty="0"/>
              <a:t>下面是可用的</a:t>
            </a:r>
            <a:r>
              <a:rPr lang="en-US" altLang="zh-CN" dirty="0"/>
              <a:t>Python</a:t>
            </a:r>
            <a:r>
              <a:rPr lang="zh-CN" altLang="en-US" dirty="0"/>
              <a:t>数据库接口</a:t>
            </a:r>
            <a:r>
              <a:rPr lang="zh-CN" altLang="en-US" dirty="0" smtClean="0"/>
              <a:t>的完整列表</a:t>
            </a:r>
            <a:r>
              <a:rPr lang="en-US" altLang="zh-CN" dirty="0" smtClean="0"/>
              <a:t>:</a:t>
            </a:r>
            <a:endParaRPr lang="en-US" altLang="zh-CN" dirty="0"/>
          </a:p>
          <a:p>
            <a:r>
              <a:rPr lang="en-US" altLang="zh-CN" dirty="0" smtClean="0"/>
              <a:t>                https</a:t>
            </a:r>
            <a:r>
              <a:rPr lang="en-US" altLang="zh-CN" dirty="0"/>
              <a:t>://wiki.python.org/moin/DatabaseInterfaces</a:t>
            </a:r>
            <a:endParaRPr lang="zh-CN" altLang="en-US" dirty="0"/>
          </a:p>
        </p:txBody>
      </p:sp>
      <p:sp>
        <p:nvSpPr>
          <p:cNvPr id="11" name="文本框 10"/>
          <p:cNvSpPr txBox="1"/>
          <p:nvPr/>
        </p:nvSpPr>
        <p:spPr>
          <a:xfrm>
            <a:off x="4428781" y="3679634"/>
            <a:ext cx="6599103" cy="2585323"/>
          </a:xfrm>
          <a:prstGeom prst="rect">
            <a:avLst/>
          </a:prstGeom>
          <a:noFill/>
          <a:ln>
            <a:solidFill>
              <a:srgbClr val="0070C0"/>
            </a:solidFill>
          </a:ln>
        </p:spPr>
        <p:txBody>
          <a:bodyPr wrap="square" rtlCol="0">
            <a:spAutoFit/>
          </a:bodyPr>
          <a:lstStyle/>
          <a:p>
            <a:r>
              <a:rPr lang="zh-CN" altLang="en-US" dirty="0"/>
              <a:t>你必须下载一个单独的</a:t>
            </a:r>
            <a:r>
              <a:rPr lang="en-US" altLang="zh-CN" dirty="0"/>
              <a:t>DB API</a:t>
            </a:r>
            <a:r>
              <a:rPr lang="zh-CN" altLang="en-US" dirty="0"/>
              <a:t>的模块，你需要访问的每个数据库</a:t>
            </a:r>
            <a:r>
              <a:rPr lang="zh-CN" altLang="en-US" dirty="0" smtClean="0"/>
              <a:t>。</a:t>
            </a:r>
            <a:r>
              <a:rPr lang="en-US" altLang="zh-CN" dirty="0" smtClean="0"/>
              <a:t>DB </a:t>
            </a:r>
            <a:r>
              <a:rPr lang="en-US" altLang="zh-CN" dirty="0"/>
              <a:t>API</a:t>
            </a:r>
            <a:r>
              <a:rPr lang="zh-CN" altLang="en-US" dirty="0"/>
              <a:t>提供了与数据库的工作，尽可能使用</a:t>
            </a:r>
            <a:r>
              <a:rPr lang="en-US" altLang="zh-CN" dirty="0"/>
              <a:t>Python</a:t>
            </a:r>
            <a:r>
              <a:rPr lang="zh-CN" altLang="en-US" dirty="0"/>
              <a:t>的结构和语法的最低标准。这个</a:t>
            </a:r>
            <a:r>
              <a:rPr lang="en-US" altLang="zh-CN" dirty="0"/>
              <a:t>API</a:t>
            </a:r>
            <a:r>
              <a:rPr lang="zh-CN" altLang="en-US" dirty="0"/>
              <a:t>包括以下</a:t>
            </a:r>
            <a:r>
              <a:rPr lang="en-US" altLang="zh-CN" dirty="0" smtClean="0"/>
              <a:t>:</a:t>
            </a:r>
          </a:p>
          <a:p>
            <a:endParaRPr lang="en-US" altLang="zh-CN" dirty="0"/>
          </a:p>
          <a:p>
            <a:r>
              <a:rPr lang="zh-CN" altLang="en-US" dirty="0"/>
              <a:t>导入</a:t>
            </a:r>
            <a:r>
              <a:rPr lang="en-US" altLang="zh-CN" dirty="0"/>
              <a:t>API</a:t>
            </a:r>
            <a:r>
              <a:rPr lang="zh-CN" altLang="en-US" dirty="0"/>
              <a:t>模块</a:t>
            </a:r>
            <a:r>
              <a:rPr lang="en-US" altLang="zh-CN" dirty="0"/>
              <a:t>.</a:t>
            </a:r>
          </a:p>
          <a:p>
            <a:r>
              <a:rPr lang="zh-CN" altLang="en-US" dirty="0"/>
              <a:t>获取与数据库的连接</a:t>
            </a:r>
            <a:r>
              <a:rPr lang="en-US" altLang="zh-CN" dirty="0"/>
              <a:t>.</a:t>
            </a:r>
          </a:p>
          <a:p>
            <a:r>
              <a:rPr lang="zh-CN" altLang="en-US" dirty="0"/>
              <a:t>发出</a:t>
            </a:r>
            <a:r>
              <a:rPr lang="en-US" altLang="zh-CN" dirty="0"/>
              <a:t>SQL</a:t>
            </a:r>
            <a:r>
              <a:rPr lang="zh-CN" altLang="en-US" dirty="0"/>
              <a:t>语句和存储过程</a:t>
            </a:r>
            <a:r>
              <a:rPr lang="en-US" altLang="zh-CN" dirty="0"/>
              <a:t>.</a:t>
            </a:r>
          </a:p>
          <a:p>
            <a:r>
              <a:rPr lang="zh-CN" altLang="en-US" dirty="0"/>
              <a:t>关闭连接</a:t>
            </a:r>
          </a:p>
          <a:p>
            <a:endParaRPr lang="zh-CN" altLang="en-US" dirty="0"/>
          </a:p>
        </p:txBody>
      </p:sp>
    </p:spTree>
    <p:extLst>
      <p:ext uri="{BB962C8B-B14F-4D97-AF65-F5344CB8AC3E}">
        <p14:creationId xmlns:p14="http://schemas.microsoft.com/office/powerpoint/2010/main" val="4035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101</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2" name="矩形 11"/>
          <p:cNvSpPr/>
          <p:nvPr/>
        </p:nvSpPr>
        <p:spPr>
          <a:xfrm>
            <a:off x="1097280" y="1888026"/>
            <a:ext cx="10058400" cy="369332"/>
          </a:xfrm>
          <a:prstGeom prst="rect">
            <a:avLst/>
          </a:prstGeom>
        </p:spPr>
        <p:txBody>
          <a:bodyPr wrap="square">
            <a:spAutoFit/>
          </a:bodyPr>
          <a:lstStyle/>
          <a:p>
            <a:r>
              <a:rPr lang="zh-CN" altLang="en-US" dirty="0">
                <a:solidFill>
                  <a:srgbClr val="333333"/>
                </a:solidFill>
                <a:latin typeface="verdana" panose="020B0604030504040204" pitchFamily="34" charset="0"/>
              </a:rPr>
              <a:t>我们这里将仅</a:t>
            </a:r>
            <a:r>
              <a:rPr lang="zh-CN" altLang="en-US" dirty="0" smtClean="0">
                <a:solidFill>
                  <a:srgbClr val="333333"/>
                </a:solidFill>
                <a:latin typeface="verdana" panose="020B0604030504040204" pitchFamily="34" charset="0"/>
              </a:rPr>
              <a:t>学习介绍使用</a:t>
            </a:r>
            <a:r>
              <a:rPr lang="en-US" altLang="zh-CN" dirty="0">
                <a:solidFill>
                  <a:srgbClr val="333333"/>
                </a:solidFill>
                <a:latin typeface="verdana" panose="020B0604030504040204" pitchFamily="34" charset="0"/>
              </a:rPr>
              <a:t>MySQL</a:t>
            </a:r>
            <a:r>
              <a:rPr lang="zh-CN" altLang="en-US" dirty="0" smtClean="0">
                <a:solidFill>
                  <a:srgbClr val="333333"/>
                </a:solidFill>
                <a:latin typeface="verdana" panose="020B0604030504040204" pitchFamily="34" charset="0"/>
              </a:rPr>
              <a:t>的概念</a:t>
            </a:r>
            <a:r>
              <a:rPr lang="zh-CN" altLang="en-US" dirty="0">
                <a:solidFill>
                  <a:srgbClr val="333333"/>
                </a:solidFill>
                <a:latin typeface="verdana" panose="020B0604030504040204" pitchFamily="34" charset="0"/>
              </a:rPr>
              <a:t>，所以让我们来谈谈</a:t>
            </a:r>
            <a:r>
              <a:rPr lang="en-US" altLang="zh-CN" dirty="0" err="1">
                <a:solidFill>
                  <a:srgbClr val="333333"/>
                </a:solidFill>
                <a:latin typeface="verdana" panose="020B0604030504040204" pitchFamily="34" charset="0"/>
              </a:rPr>
              <a:t>MySQLdb</a:t>
            </a:r>
            <a:r>
              <a:rPr lang="zh-CN" altLang="en-US" dirty="0">
                <a:solidFill>
                  <a:srgbClr val="333333"/>
                </a:solidFill>
                <a:latin typeface="verdana" panose="020B0604030504040204" pitchFamily="34" charset="0"/>
              </a:rPr>
              <a:t>模块</a:t>
            </a:r>
            <a:r>
              <a:rPr lang="en-US" altLang="zh-CN" dirty="0">
                <a:solidFill>
                  <a:srgbClr val="333333"/>
                </a:solidFill>
                <a:latin typeface="verdana" panose="020B0604030504040204" pitchFamily="34" charset="0"/>
              </a:rPr>
              <a:t>.</a:t>
            </a:r>
            <a:endParaRPr lang="zh-CN" altLang="en-US" dirty="0"/>
          </a:p>
        </p:txBody>
      </p:sp>
      <p:sp>
        <p:nvSpPr>
          <p:cNvPr id="13" name="内容占位符 2"/>
          <p:cNvSpPr>
            <a:spLocks noGrp="1"/>
          </p:cNvSpPr>
          <p:nvPr>
            <p:ph idx="1"/>
          </p:nvPr>
        </p:nvSpPr>
        <p:spPr>
          <a:xfrm>
            <a:off x="1154083" y="2570595"/>
            <a:ext cx="10058400" cy="3889190"/>
          </a:xfrm>
        </p:spPr>
        <p:txBody>
          <a:bodyPr>
            <a:normAutofit/>
          </a:bodyPr>
          <a:lstStyle/>
          <a:p>
            <a:r>
              <a:rPr lang="zh-CN" altLang="en-US" dirty="0"/>
              <a:t>什么是</a:t>
            </a:r>
            <a:r>
              <a:rPr lang="en-US" altLang="zh-CN" dirty="0" err="1"/>
              <a:t>MySQLdb</a:t>
            </a:r>
            <a:r>
              <a:rPr lang="en-US" altLang="zh-CN" dirty="0"/>
              <a:t>?</a:t>
            </a:r>
          </a:p>
          <a:p>
            <a:r>
              <a:rPr lang="en-US" altLang="zh-CN" dirty="0" err="1" smtClean="0"/>
              <a:t>MySQLdb</a:t>
            </a:r>
            <a:r>
              <a:rPr lang="zh-CN" altLang="en-US" dirty="0" smtClean="0"/>
              <a:t>是</a:t>
            </a:r>
            <a:r>
              <a:rPr lang="zh-CN" altLang="en-US" dirty="0"/>
              <a:t>一</a:t>
            </a:r>
            <a:r>
              <a:rPr lang="zh-CN" altLang="en-US" dirty="0" smtClean="0"/>
              <a:t>个提供从</a:t>
            </a:r>
            <a:r>
              <a:rPr lang="en-US" altLang="zh-CN" dirty="0" smtClean="0"/>
              <a:t>python</a:t>
            </a:r>
            <a:r>
              <a:rPr lang="zh-CN" altLang="en-US" dirty="0" smtClean="0"/>
              <a:t>连接</a:t>
            </a:r>
            <a:r>
              <a:rPr lang="zh-CN" altLang="en-US" dirty="0"/>
              <a:t>到</a:t>
            </a:r>
            <a:r>
              <a:rPr lang="en-US" altLang="zh-CN" dirty="0"/>
              <a:t>MySQL</a:t>
            </a:r>
            <a:r>
              <a:rPr lang="zh-CN" altLang="en-US" dirty="0"/>
              <a:t>数据库</a:t>
            </a:r>
            <a:r>
              <a:rPr lang="zh-CN" altLang="en-US" dirty="0" smtClean="0"/>
              <a:t>服务器的</a:t>
            </a:r>
            <a:r>
              <a:rPr lang="zh-CN" altLang="en-US" dirty="0"/>
              <a:t>接口</a:t>
            </a:r>
            <a:r>
              <a:rPr lang="zh-CN" altLang="en-US" dirty="0" smtClean="0"/>
              <a:t>。</a:t>
            </a:r>
            <a:r>
              <a:rPr lang="zh-CN" altLang="en-US" dirty="0"/>
              <a:t>它实现了</a:t>
            </a:r>
            <a:r>
              <a:rPr lang="en-US" altLang="zh-CN" dirty="0"/>
              <a:t>Python</a:t>
            </a:r>
            <a:r>
              <a:rPr lang="zh-CN" altLang="en-US" dirty="0"/>
              <a:t>数据库</a:t>
            </a:r>
            <a:r>
              <a:rPr lang="en-US" altLang="zh-CN" dirty="0"/>
              <a:t>API V2.0</a:t>
            </a:r>
            <a:r>
              <a:rPr lang="zh-CN" altLang="en-US" dirty="0"/>
              <a:t>，并建上的</a:t>
            </a:r>
            <a:r>
              <a:rPr lang="en-US" altLang="zh-CN" dirty="0"/>
              <a:t>MySQL C API</a:t>
            </a:r>
            <a:r>
              <a:rPr lang="zh-CN" altLang="en-US" dirty="0"/>
              <a:t>的顶端</a:t>
            </a:r>
            <a:r>
              <a:rPr lang="en-US" altLang="zh-CN" dirty="0" smtClean="0"/>
              <a:t>.</a:t>
            </a:r>
          </a:p>
          <a:p>
            <a:r>
              <a:rPr lang="zh-CN" altLang="en-US" dirty="0" smtClean="0"/>
              <a:t>如何安装？</a:t>
            </a:r>
            <a:endParaRPr lang="en-US" altLang="zh-CN" dirty="0" smtClean="0"/>
          </a:p>
          <a:p>
            <a:r>
              <a:rPr lang="en-US" altLang="zh-CN" dirty="0" smtClean="0"/>
              <a:t>pip install MySQL-python</a:t>
            </a:r>
            <a:r>
              <a:rPr lang="en-US" altLang="zh-CN" dirty="0"/>
              <a:t>==</a:t>
            </a:r>
            <a:r>
              <a:rPr lang="en-US" altLang="zh-CN" dirty="0" smtClean="0"/>
              <a:t>1.2.3c1</a:t>
            </a:r>
          </a:p>
          <a:p>
            <a:r>
              <a:rPr lang="zh-CN" altLang="en-US" dirty="0" smtClean="0"/>
              <a:t>或者</a:t>
            </a:r>
            <a:endParaRPr lang="en-US" altLang="zh-CN" dirty="0" smtClean="0"/>
          </a:p>
          <a:p>
            <a:r>
              <a:rPr lang="en-US" altLang="zh-CN" dirty="0"/>
              <a:t>yum install </a:t>
            </a:r>
            <a:r>
              <a:rPr lang="en-US" altLang="zh-CN" dirty="0" smtClean="0"/>
              <a:t>–y MySQL-python </a:t>
            </a:r>
            <a:endParaRPr lang="en-US" altLang="zh-CN" dirty="0"/>
          </a:p>
          <a:p>
            <a:endParaRPr lang="zh-CN" altLang="en-US" dirty="0"/>
          </a:p>
        </p:txBody>
      </p:sp>
    </p:spTree>
    <p:extLst>
      <p:ext uri="{BB962C8B-B14F-4D97-AF65-F5344CB8AC3E}">
        <p14:creationId xmlns:p14="http://schemas.microsoft.com/office/powerpoint/2010/main" val="14298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circle(in)">
                                      <p:cBhvr>
                                        <p:cTn id="7" dur="20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circle(in)">
                                      <p:cBhvr>
                                        <p:cTn id="12" dur="20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circle(in)">
                                      <p:cBhvr>
                                        <p:cTn id="17" dur="20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circle(in)">
                                      <p:cBhvr>
                                        <p:cTn id="22" dur="20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circle(in)">
                                      <p:cBhvr>
                                        <p:cTn id="27" dur="20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circle(in)">
                                      <p:cBhvr>
                                        <p:cTn id="32" dur="20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102</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5"/>
          <p:cNvSpPr>
            <a:spLocks noGrp="1"/>
          </p:cNvSpPr>
          <p:nvPr>
            <p:ph idx="1"/>
          </p:nvPr>
        </p:nvSpPr>
        <p:spPr>
          <a:xfrm>
            <a:off x="1097280" y="1845734"/>
            <a:ext cx="10058400" cy="4023360"/>
          </a:xfrm>
        </p:spPr>
        <p:txBody>
          <a:bodyPr>
            <a:normAutofit fontScale="92500" lnSpcReduction="20000"/>
          </a:bodyPr>
          <a:lstStyle/>
          <a:p>
            <a:pPr marL="0" indent="0">
              <a:buNone/>
            </a:pPr>
            <a:r>
              <a:rPr lang="en-US" altLang="zh-CN" dirty="0"/>
              <a:t>import  </a:t>
            </a:r>
            <a:r>
              <a:rPr lang="en-US" altLang="zh-CN" dirty="0" err="1" smtClean="0"/>
              <a:t>MySQLdb</a:t>
            </a:r>
            <a:r>
              <a:rPr lang="en-US" altLang="zh-CN" dirty="0" smtClean="0"/>
              <a:t>     </a:t>
            </a:r>
          </a:p>
          <a:p>
            <a:pPr marL="0" indent="0">
              <a:buNone/>
            </a:pPr>
            <a:r>
              <a:rPr lang="en-US" altLang="zh-CN" dirty="0" smtClean="0"/>
              <a:t>##</a:t>
            </a:r>
            <a:r>
              <a:rPr lang="zh-CN" altLang="en-US" dirty="0" smtClean="0"/>
              <a:t>连接数据库</a:t>
            </a:r>
            <a:endParaRPr lang="en-US" altLang="zh-CN" dirty="0" smtClean="0"/>
          </a:p>
          <a:p>
            <a:pPr marL="0" indent="0">
              <a:buNone/>
            </a:pPr>
            <a:r>
              <a:rPr lang="en-US" altLang="zh-CN" dirty="0" smtClean="0"/>
              <a:t>conn=</a:t>
            </a:r>
            <a:r>
              <a:rPr lang="en-US" altLang="zh-CN" dirty="0" err="1" smtClean="0"/>
              <a:t>MySQLdb.connect</a:t>
            </a:r>
            <a:r>
              <a:rPr lang="en-US" altLang="zh-CN" dirty="0" smtClean="0"/>
              <a:t>(</a:t>
            </a:r>
            <a:r>
              <a:rPr lang="en-US" altLang="zh-CN" dirty="0" err="1" smtClean="0"/>
              <a:t>host,user,passwd,db,charset</a:t>
            </a:r>
            <a:r>
              <a:rPr lang="en-US" altLang="zh-CN" dirty="0" smtClean="0"/>
              <a:t>)</a:t>
            </a:r>
          </a:p>
          <a:p>
            <a:pPr marL="0" indent="0">
              <a:lnSpc>
                <a:spcPct val="150000"/>
              </a:lnSpc>
              <a:buNone/>
            </a:pPr>
            <a:r>
              <a:rPr lang="zh-CN" altLang="en-US" b="1" dirty="0" smtClean="0">
                <a:solidFill>
                  <a:srgbClr val="00B050"/>
                </a:solidFill>
              </a:rPr>
              <a:t>常用</a:t>
            </a:r>
            <a:r>
              <a:rPr lang="zh-CN" altLang="en-US" b="1" dirty="0">
                <a:solidFill>
                  <a:srgbClr val="00B050"/>
                </a:solidFill>
              </a:rPr>
              <a:t>的参数包括</a:t>
            </a:r>
            <a:r>
              <a:rPr lang="en-US" altLang="zh-CN" b="1" dirty="0">
                <a:solidFill>
                  <a:srgbClr val="00B050"/>
                </a:solidFill>
              </a:rPr>
              <a:t>:</a:t>
            </a:r>
            <a:r>
              <a:rPr lang="zh-CN" altLang="en-US" b="1" dirty="0">
                <a:solidFill>
                  <a:srgbClr val="00B050"/>
                </a:solidFill>
              </a:rPr>
              <a:t/>
            </a:r>
            <a:br>
              <a:rPr lang="zh-CN" altLang="en-US" b="1" dirty="0">
                <a:solidFill>
                  <a:srgbClr val="00B050"/>
                </a:solidFill>
              </a:rPr>
            </a:br>
            <a:r>
              <a:rPr lang="en-US" altLang="zh-CN" b="1" dirty="0">
                <a:solidFill>
                  <a:srgbClr val="00B050"/>
                </a:solidFill>
              </a:rPr>
              <a:t>host:</a:t>
            </a:r>
            <a:r>
              <a:rPr lang="zh-CN" altLang="en-US" b="1" dirty="0">
                <a:solidFill>
                  <a:srgbClr val="00B050"/>
                </a:solidFill>
              </a:rPr>
              <a:t>数据库主机名</a:t>
            </a:r>
            <a:r>
              <a:rPr lang="en-US" altLang="zh-CN" b="1" dirty="0">
                <a:solidFill>
                  <a:srgbClr val="00B050"/>
                </a:solidFill>
              </a:rPr>
              <a:t>.</a:t>
            </a:r>
            <a:r>
              <a:rPr lang="zh-CN" altLang="en-US" b="1" dirty="0">
                <a:solidFill>
                  <a:srgbClr val="00B050"/>
                </a:solidFill>
              </a:rPr>
              <a:t>默认是用本地</a:t>
            </a:r>
            <a:r>
              <a:rPr lang="zh-CN" altLang="en-US" b="1" dirty="0" smtClean="0">
                <a:solidFill>
                  <a:srgbClr val="00B050"/>
                </a:solidFill>
              </a:rPr>
              <a:t>主机</a:t>
            </a:r>
            <a:r>
              <a:rPr lang="zh-CN" altLang="en-US" b="1" dirty="0">
                <a:solidFill>
                  <a:srgbClr val="00B050"/>
                </a:solidFill>
              </a:rPr>
              <a:t/>
            </a:r>
            <a:br>
              <a:rPr lang="zh-CN" altLang="en-US" b="1" dirty="0">
                <a:solidFill>
                  <a:srgbClr val="00B050"/>
                </a:solidFill>
              </a:rPr>
            </a:br>
            <a:r>
              <a:rPr lang="en-US" altLang="zh-CN" b="1" dirty="0">
                <a:solidFill>
                  <a:srgbClr val="00B050"/>
                </a:solidFill>
              </a:rPr>
              <a:t>user:</a:t>
            </a:r>
            <a:r>
              <a:rPr lang="zh-CN" altLang="en-US" b="1" dirty="0">
                <a:solidFill>
                  <a:srgbClr val="00B050"/>
                </a:solidFill>
              </a:rPr>
              <a:t>数据库登陆名</a:t>
            </a:r>
            <a:r>
              <a:rPr lang="en-US" altLang="zh-CN" b="1" dirty="0">
                <a:solidFill>
                  <a:srgbClr val="00B050"/>
                </a:solidFill>
              </a:rPr>
              <a:t>.</a:t>
            </a:r>
            <a:r>
              <a:rPr lang="zh-CN" altLang="en-US" b="1" dirty="0">
                <a:solidFill>
                  <a:srgbClr val="00B050"/>
                </a:solidFill>
              </a:rPr>
              <a:t>默认是当前用户</a:t>
            </a:r>
            <a:br>
              <a:rPr lang="zh-CN" altLang="en-US" b="1" dirty="0">
                <a:solidFill>
                  <a:srgbClr val="00B050"/>
                </a:solidFill>
              </a:rPr>
            </a:br>
            <a:r>
              <a:rPr lang="en-US" altLang="zh-CN" b="1" dirty="0" err="1">
                <a:solidFill>
                  <a:srgbClr val="00B050"/>
                </a:solidFill>
              </a:rPr>
              <a:t>passwd</a:t>
            </a:r>
            <a:r>
              <a:rPr lang="en-US" altLang="zh-CN" b="1" dirty="0">
                <a:solidFill>
                  <a:srgbClr val="00B050"/>
                </a:solidFill>
              </a:rPr>
              <a:t>:</a:t>
            </a:r>
            <a:r>
              <a:rPr lang="zh-CN" altLang="en-US" b="1" dirty="0">
                <a:solidFill>
                  <a:srgbClr val="00B050"/>
                </a:solidFill>
              </a:rPr>
              <a:t>数据库登陆的秘密</a:t>
            </a:r>
            <a:r>
              <a:rPr lang="en-US" altLang="zh-CN" b="1" dirty="0">
                <a:solidFill>
                  <a:srgbClr val="00B050"/>
                </a:solidFill>
              </a:rPr>
              <a:t>.</a:t>
            </a:r>
            <a:r>
              <a:rPr lang="zh-CN" altLang="en-US" b="1" dirty="0">
                <a:solidFill>
                  <a:srgbClr val="00B050"/>
                </a:solidFill>
              </a:rPr>
              <a:t>默认为空</a:t>
            </a:r>
            <a:br>
              <a:rPr lang="zh-CN" altLang="en-US" b="1" dirty="0">
                <a:solidFill>
                  <a:srgbClr val="00B050"/>
                </a:solidFill>
              </a:rPr>
            </a:br>
            <a:r>
              <a:rPr lang="en-US" altLang="zh-CN" b="1" dirty="0" err="1">
                <a:solidFill>
                  <a:srgbClr val="00B050"/>
                </a:solidFill>
              </a:rPr>
              <a:t>db</a:t>
            </a:r>
            <a:r>
              <a:rPr lang="en-US" altLang="zh-CN" b="1" dirty="0">
                <a:solidFill>
                  <a:srgbClr val="00B050"/>
                </a:solidFill>
              </a:rPr>
              <a:t>:</a:t>
            </a:r>
            <a:r>
              <a:rPr lang="zh-CN" altLang="en-US" b="1" dirty="0">
                <a:solidFill>
                  <a:srgbClr val="00B050"/>
                </a:solidFill>
              </a:rPr>
              <a:t>要使用的数据库名</a:t>
            </a:r>
            <a:r>
              <a:rPr lang="en-US" altLang="zh-CN" b="1" dirty="0">
                <a:solidFill>
                  <a:srgbClr val="00B050"/>
                </a:solidFill>
              </a:rPr>
              <a:t>.</a:t>
            </a:r>
            <a:r>
              <a:rPr lang="zh-CN" altLang="en-US" b="1" dirty="0">
                <a:solidFill>
                  <a:srgbClr val="00B050"/>
                </a:solidFill>
              </a:rPr>
              <a:t>没有默认值</a:t>
            </a:r>
            <a:br>
              <a:rPr lang="zh-CN" altLang="en-US" b="1" dirty="0">
                <a:solidFill>
                  <a:srgbClr val="00B050"/>
                </a:solidFill>
              </a:rPr>
            </a:br>
            <a:r>
              <a:rPr lang="en-US" altLang="zh-CN" b="1" dirty="0" err="1">
                <a:solidFill>
                  <a:srgbClr val="00B050"/>
                </a:solidFill>
              </a:rPr>
              <a:t>port:MySQL</a:t>
            </a:r>
            <a:r>
              <a:rPr lang="zh-CN" altLang="en-US" b="1" dirty="0">
                <a:solidFill>
                  <a:srgbClr val="00B050"/>
                </a:solidFill>
              </a:rPr>
              <a:t>服务使用的</a:t>
            </a:r>
            <a:r>
              <a:rPr lang="en-US" altLang="zh-CN" b="1" dirty="0">
                <a:solidFill>
                  <a:srgbClr val="00B050"/>
                </a:solidFill>
              </a:rPr>
              <a:t>TCP</a:t>
            </a:r>
            <a:r>
              <a:rPr lang="zh-CN" altLang="en-US" b="1" dirty="0">
                <a:solidFill>
                  <a:srgbClr val="00B050"/>
                </a:solidFill>
              </a:rPr>
              <a:t>端口</a:t>
            </a:r>
            <a:r>
              <a:rPr lang="en-US" altLang="zh-CN" b="1" dirty="0">
                <a:solidFill>
                  <a:srgbClr val="00B050"/>
                </a:solidFill>
              </a:rPr>
              <a:t>.</a:t>
            </a:r>
            <a:r>
              <a:rPr lang="zh-CN" altLang="en-US" b="1" dirty="0">
                <a:solidFill>
                  <a:srgbClr val="00B050"/>
                </a:solidFill>
              </a:rPr>
              <a:t>默认是</a:t>
            </a:r>
            <a:r>
              <a:rPr lang="en-US" altLang="zh-CN" b="1" dirty="0">
                <a:solidFill>
                  <a:srgbClr val="00B050"/>
                </a:solidFill>
              </a:rPr>
              <a:t>3306</a:t>
            </a:r>
            <a:r>
              <a:rPr lang="zh-CN" altLang="en-US" b="1" dirty="0">
                <a:solidFill>
                  <a:srgbClr val="00B050"/>
                </a:solidFill>
              </a:rPr>
              <a:t/>
            </a:r>
            <a:br>
              <a:rPr lang="zh-CN" altLang="en-US" b="1" dirty="0">
                <a:solidFill>
                  <a:srgbClr val="00B050"/>
                </a:solidFill>
              </a:rPr>
            </a:br>
            <a:r>
              <a:rPr lang="en-US" altLang="zh-CN" b="1" dirty="0">
                <a:solidFill>
                  <a:srgbClr val="00B050"/>
                </a:solidFill>
              </a:rPr>
              <a:t>charset:</a:t>
            </a:r>
            <a:r>
              <a:rPr lang="zh-CN" altLang="en-US" b="1" dirty="0">
                <a:solidFill>
                  <a:srgbClr val="00B050"/>
                </a:solidFill>
              </a:rPr>
              <a:t>数据库</a:t>
            </a:r>
            <a:r>
              <a:rPr lang="zh-CN" altLang="en-US" b="1" dirty="0" smtClean="0">
                <a:solidFill>
                  <a:srgbClr val="00B050"/>
                </a:solidFill>
              </a:rPr>
              <a:t>编码，如“</a:t>
            </a:r>
            <a:r>
              <a:rPr lang="en-US" altLang="zh-CN" b="1" dirty="0" smtClean="0">
                <a:solidFill>
                  <a:srgbClr val="00B050"/>
                </a:solidFill>
              </a:rPr>
              <a:t>utf8</a:t>
            </a:r>
            <a:r>
              <a:rPr lang="zh-CN" altLang="en-US" b="1" dirty="0" smtClean="0">
                <a:solidFill>
                  <a:srgbClr val="00B050"/>
                </a:solidFill>
              </a:rPr>
              <a:t>”</a:t>
            </a:r>
            <a:endParaRPr lang="en-US" altLang="zh-CN" b="1" dirty="0">
              <a:solidFill>
                <a:srgbClr val="00B050"/>
              </a:solidFill>
            </a:endParaRPr>
          </a:p>
        </p:txBody>
      </p:sp>
    </p:spTree>
    <p:extLst>
      <p:ext uri="{BB962C8B-B14F-4D97-AF65-F5344CB8AC3E}">
        <p14:creationId xmlns:p14="http://schemas.microsoft.com/office/powerpoint/2010/main" val="191132795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103</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5"/>
          <p:cNvSpPr>
            <a:spLocks noGrp="1"/>
          </p:cNvSpPr>
          <p:nvPr>
            <p:ph idx="1"/>
          </p:nvPr>
        </p:nvSpPr>
        <p:spPr>
          <a:xfrm>
            <a:off x="1097280" y="1845734"/>
            <a:ext cx="10058400" cy="4023360"/>
          </a:xfrm>
        </p:spPr>
        <p:txBody>
          <a:bodyPr>
            <a:normAutofit/>
          </a:bodyPr>
          <a:lstStyle/>
          <a:p>
            <a:pPr marL="0" indent="0">
              <a:buNone/>
            </a:pPr>
            <a:r>
              <a:rPr lang="en-US" altLang="zh-CN" dirty="0" smtClean="0"/>
              <a:t> ##</a:t>
            </a:r>
            <a:r>
              <a:rPr lang="zh-CN" altLang="en-US" dirty="0" smtClean="0"/>
              <a:t>获取游标，可方便进行对数据库操作</a:t>
            </a:r>
            <a:endParaRPr lang="en-US" altLang="zh-CN" dirty="0" smtClean="0"/>
          </a:p>
          <a:p>
            <a:pPr marL="0" indent="0">
              <a:buNone/>
            </a:pPr>
            <a:r>
              <a:rPr lang="en-US" altLang="zh-CN" dirty="0" smtClean="0"/>
              <a:t>cursor </a:t>
            </a:r>
            <a:r>
              <a:rPr lang="en-US" altLang="zh-CN" dirty="0"/>
              <a:t>= </a:t>
            </a:r>
            <a:r>
              <a:rPr lang="en-US" altLang="zh-CN" dirty="0" err="1"/>
              <a:t>conn.cursor</a:t>
            </a:r>
            <a:r>
              <a:rPr lang="en-US" altLang="zh-CN" dirty="0" smtClean="0"/>
              <a:t>()</a:t>
            </a:r>
          </a:p>
          <a:p>
            <a:pPr marL="0" indent="0">
              <a:buNone/>
            </a:pPr>
            <a:r>
              <a:rPr lang="en-US" altLang="zh-CN" dirty="0"/>
              <a:t># </a:t>
            </a:r>
            <a:r>
              <a:rPr lang="zh-CN" altLang="en-US" dirty="0"/>
              <a:t>创建表</a:t>
            </a:r>
          </a:p>
          <a:p>
            <a:pPr marL="0" indent="0">
              <a:buNone/>
            </a:pPr>
            <a:r>
              <a:rPr lang="en-US" altLang="zh-CN" dirty="0" err="1"/>
              <a:t>sql</a:t>
            </a:r>
            <a:r>
              <a:rPr lang="en-US" altLang="zh-CN" dirty="0"/>
              <a:t> = "create table if not exists test1(name </a:t>
            </a:r>
            <a:r>
              <a:rPr lang="en-US" altLang="zh-CN" dirty="0" err="1"/>
              <a:t>varchar</a:t>
            </a:r>
            <a:r>
              <a:rPr lang="en-US" altLang="zh-CN" dirty="0"/>
              <a:t>(128) primary key, age </a:t>
            </a:r>
            <a:r>
              <a:rPr lang="en-US" altLang="zh-CN" dirty="0" err="1"/>
              <a:t>int</a:t>
            </a:r>
            <a:r>
              <a:rPr lang="en-US" altLang="zh-CN" dirty="0"/>
              <a:t>(4))"</a:t>
            </a:r>
          </a:p>
          <a:p>
            <a:pPr marL="0" indent="0">
              <a:buNone/>
            </a:pPr>
            <a:r>
              <a:rPr lang="en-US" altLang="zh-CN" dirty="0" err="1"/>
              <a:t>cursor.execute</a:t>
            </a:r>
            <a:r>
              <a:rPr lang="en-US" altLang="zh-CN" dirty="0"/>
              <a:t>(</a:t>
            </a:r>
            <a:r>
              <a:rPr lang="en-US" altLang="zh-CN" dirty="0" err="1"/>
              <a:t>sql</a:t>
            </a:r>
            <a:r>
              <a:rPr lang="en-US" altLang="zh-CN" dirty="0" smtClean="0"/>
              <a:t>)</a:t>
            </a:r>
          </a:p>
          <a:p>
            <a:pPr marL="0" indent="0">
              <a:buNone/>
            </a:pPr>
            <a:r>
              <a:rPr lang="en-US" altLang="zh-CN" dirty="0" smtClean="0"/>
              <a:t>#</a:t>
            </a:r>
            <a:r>
              <a:rPr lang="zh-CN" altLang="en-US" dirty="0" smtClean="0"/>
              <a:t>插入一条记录</a:t>
            </a:r>
            <a:endParaRPr lang="en-US" altLang="zh-CN" dirty="0" smtClean="0"/>
          </a:p>
          <a:p>
            <a:pPr marL="0" indent="0">
              <a:buNone/>
            </a:pPr>
            <a:r>
              <a:rPr lang="en-US" altLang="zh-CN" dirty="0" err="1"/>
              <a:t>sql</a:t>
            </a:r>
            <a:r>
              <a:rPr lang="en-US" altLang="zh-CN" dirty="0"/>
              <a:t> = "insert into test1(name, age) values ('%s', %d)" % ("</a:t>
            </a:r>
            <a:r>
              <a:rPr lang="en-US" altLang="zh-CN" dirty="0" err="1"/>
              <a:t>zhaowei</a:t>
            </a:r>
            <a:r>
              <a:rPr lang="en-US" altLang="zh-CN" dirty="0"/>
              <a:t>", 23</a:t>
            </a:r>
            <a:r>
              <a:rPr lang="en-US" altLang="zh-CN" dirty="0" smtClean="0"/>
              <a:t>)</a:t>
            </a:r>
          </a:p>
          <a:p>
            <a:pPr marL="0" indent="0">
              <a:buNone/>
            </a:pPr>
            <a:r>
              <a:rPr lang="en-US" altLang="zh-CN" dirty="0" err="1"/>
              <a:t>cursor.execute</a:t>
            </a:r>
            <a:r>
              <a:rPr lang="en-US" altLang="zh-CN" dirty="0"/>
              <a:t>(</a:t>
            </a:r>
            <a:r>
              <a:rPr lang="en-US" altLang="zh-CN" dirty="0" err="1"/>
              <a:t>sql</a:t>
            </a:r>
            <a:r>
              <a:rPr lang="en-US" altLang="zh-CN" dirty="0"/>
              <a:t>)</a:t>
            </a:r>
          </a:p>
          <a:p>
            <a:pPr marL="0" indent="0">
              <a:buNone/>
            </a:pPr>
            <a:endParaRPr lang="en-US" altLang="zh-CN" dirty="0" smtClean="0"/>
          </a:p>
        </p:txBody>
      </p:sp>
    </p:spTree>
    <p:extLst>
      <p:ext uri="{BB962C8B-B14F-4D97-AF65-F5344CB8AC3E}">
        <p14:creationId xmlns:p14="http://schemas.microsoft.com/office/powerpoint/2010/main" val="38443692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104</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5"/>
          <p:cNvSpPr>
            <a:spLocks noGrp="1"/>
          </p:cNvSpPr>
          <p:nvPr>
            <p:ph idx="1"/>
          </p:nvPr>
        </p:nvSpPr>
        <p:spPr>
          <a:xfrm>
            <a:off x="1097280" y="1845733"/>
            <a:ext cx="5810296" cy="4367779"/>
          </a:xfrm>
        </p:spPr>
        <p:txBody>
          <a:bodyPr>
            <a:normAutofit fontScale="70000" lnSpcReduction="20000"/>
          </a:bodyPr>
          <a:lstStyle/>
          <a:p>
            <a:pPr marL="0" indent="0">
              <a:buNone/>
            </a:pPr>
            <a:r>
              <a:rPr lang="en-US" altLang="zh-CN" dirty="0" smtClean="0"/>
              <a:t>#</a:t>
            </a:r>
            <a:r>
              <a:rPr lang="zh-CN" altLang="en-US" dirty="0" smtClean="0"/>
              <a:t>插入多条记录</a:t>
            </a:r>
            <a:endParaRPr lang="en-US" altLang="zh-CN" dirty="0" smtClean="0"/>
          </a:p>
          <a:p>
            <a:pPr marL="0" indent="0">
              <a:buNone/>
            </a:pPr>
            <a:r>
              <a:rPr lang="en-US" altLang="zh-CN" dirty="0" err="1"/>
              <a:t>sql</a:t>
            </a:r>
            <a:r>
              <a:rPr lang="en-US" altLang="zh-CN" dirty="0"/>
              <a:t> = "insert into test1(name, age) values (%s, %s</a:t>
            </a:r>
            <a:r>
              <a:rPr lang="en-US" altLang="zh-CN" dirty="0" smtClean="0"/>
              <a:t>)“</a:t>
            </a:r>
          </a:p>
          <a:p>
            <a:pPr marL="0" indent="0">
              <a:buNone/>
            </a:pPr>
            <a:r>
              <a:rPr lang="nn-NO" altLang="zh-CN" dirty="0"/>
              <a:t>val = (("</a:t>
            </a:r>
            <a:r>
              <a:rPr lang="zh-CN" altLang="nn-NO" dirty="0"/>
              <a:t>李四</a:t>
            </a:r>
            <a:r>
              <a:rPr lang="nn-NO" altLang="zh-CN" dirty="0"/>
              <a:t>", 24), ("</a:t>
            </a:r>
            <a:r>
              <a:rPr lang="zh-CN" altLang="nn-NO" dirty="0"/>
              <a:t>王五</a:t>
            </a:r>
            <a:r>
              <a:rPr lang="nn-NO" altLang="zh-CN" dirty="0"/>
              <a:t>", 25), ("</a:t>
            </a:r>
            <a:r>
              <a:rPr lang="zh-CN" altLang="nn-NO" dirty="0" smtClean="0"/>
              <a:t>洪六</a:t>
            </a:r>
            <a:r>
              <a:rPr lang="nn-NO" altLang="zh-CN" dirty="0"/>
              <a:t>", 26</a:t>
            </a:r>
            <a:r>
              <a:rPr lang="nn-NO" altLang="zh-CN" dirty="0" smtClean="0"/>
              <a:t>))</a:t>
            </a:r>
          </a:p>
          <a:p>
            <a:pPr marL="0" indent="0">
              <a:buNone/>
            </a:pPr>
            <a:r>
              <a:rPr lang="en-US" altLang="zh-CN" dirty="0" err="1"/>
              <a:t>cursor.executemany</a:t>
            </a:r>
            <a:r>
              <a:rPr lang="en-US" altLang="zh-CN" dirty="0"/>
              <a:t>(</a:t>
            </a:r>
            <a:r>
              <a:rPr lang="en-US" altLang="zh-CN" dirty="0" err="1"/>
              <a:t>sql</a:t>
            </a:r>
            <a:r>
              <a:rPr lang="en-US" altLang="zh-CN" dirty="0"/>
              <a:t>, </a:t>
            </a:r>
            <a:r>
              <a:rPr lang="en-US" altLang="zh-CN" dirty="0" err="1"/>
              <a:t>val</a:t>
            </a:r>
            <a:r>
              <a:rPr lang="en-US" altLang="zh-CN" dirty="0" smtClean="0"/>
              <a:t>)</a:t>
            </a:r>
          </a:p>
          <a:p>
            <a:pPr marL="0" indent="0">
              <a:buNone/>
            </a:pPr>
            <a:r>
              <a:rPr lang="en-US" altLang="zh-CN" dirty="0" smtClean="0"/>
              <a:t>#</a:t>
            </a:r>
            <a:r>
              <a:rPr lang="zh-CN" altLang="en-US" dirty="0" smtClean="0"/>
              <a:t>查询数据</a:t>
            </a:r>
            <a:endParaRPr lang="en-US" altLang="zh-CN" dirty="0" smtClean="0"/>
          </a:p>
          <a:p>
            <a:pPr marL="0" indent="0">
              <a:buNone/>
            </a:pPr>
            <a:r>
              <a:rPr lang="en-US" altLang="zh-CN" dirty="0" err="1"/>
              <a:t>sql</a:t>
            </a:r>
            <a:r>
              <a:rPr lang="en-US" altLang="zh-CN" dirty="0"/>
              <a:t> = "select * from </a:t>
            </a:r>
            <a:r>
              <a:rPr lang="en-US" altLang="zh-CN" dirty="0" smtClean="0"/>
              <a:t>test1“</a:t>
            </a:r>
          </a:p>
          <a:p>
            <a:pPr marL="0" indent="0">
              <a:buNone/>
            </a:pPr>
            <a:r>
              <a:rPr lang="en-US" altLang="zh-CN" dirty="0" err="1"/>
              <a:t>alldata</a:t>
            </a:r>
            <a:r>
              <a:rPr lang="en-US" altLang="zh-CN" dirty="0"/>
              <a:t> = </a:t>
            </a:r>
            <a:r>
              <a:rPr lang="en-US" altLang="zh-CN" dirty="0" err="1"/>
              <a:t>cursor.fetchall</a:t>
            </a:r>
            <a:r>
              <a:rPr lang="en-US" altLang="zh-CN" dirty="0" smtClean="0"/>
              <a:t>()</a:t>
            </a:r>
          </a:p>
          <a:p>
            <a:pPr marL="0" indent="0">
              <a:buNone/>
            </a:pPr>
            <a:r>
              <a:rPr lang="en-US" altLang="zh-CN" dirty="0"/>
              <a:t>for </a:t>
            </a:r>
            <a:r>
              <a:rPr lang="en-US" altLang="zh-CN" dirty="0" err="1"/>
              <a:t>i</a:t>
            </a:r>
            <a:r>
              <a:rPr lang="en-US" altLang="zh-CN" dirty="0"/>
              <a:t> in  </a:t>
            </a:r>
            <a:r>
              <a:rPr lang="en-US" altLang="zh-CN" dirty="0" err="1"/>
              <a:t>cursor.fetchall</a:t>
            </a:r>
            <a:r>
              <a:rPr lang="en-US" altLang="zh-CN" dirty="0" smtClean="0"/>
              <a:t>():</a:t>
            </a:r>
          </a:p>
          <a:p>
            <a:pPr marL="0" indent="0">
              <a:buNone/>
            </a:pPr>
            <a:r>
              <a:rPr lang="en-US" altLang="zh-CN" dirty="0"/>
              <a:t> </a:t>
            </a:r>
            <a:r>
              <a:rPr lang="en-US" altLang="zh-CN" dirty="0" smtClean="0"/>
              <a:t>   print </a:t>
            </a:r>
            <a:r>
              <a:rPr lang="en-US" altLang="zh-CN" dirty="0" err="1" smtClean="0"/>
              <a:t>i</a:t>
            </a:r>
            <a:endParaRPr lang="en-US" altLang="zh-CN" dirty="0" smtClean="0"/>
          </a:p>
          <a:p>
            <a:pPr marL="0" indent="0">
              <a:buNone/>
            </a:pPr>
            <a:r>
              <a:rPr lang="en-US" altLang="zh-CN" dirty="0"/>
              <a:t>#</a:t>
            </a:r>
            <a:r>
              <a:rPr lang="zh-CN" altLang="en-US" dirty="0"/>
              <a:t>关闭游标</a:t>
            </a:r>
            <a:endParaRPr lang="en-US" altLang="zh-CN" dirty="0"/>
          </a:p>
          <a:p>
            <a:pPr marL="0" indent="0">
              <a:buNone/>
            </a:pPr>
            <a:r>
              <a:rPr lang="en-US" altLang="zh-CN" dirty="0" err="1"/>
              <a:t>cursor.close</a:t>
            </a:r>
            <a:r>
              <a:rPr lang="en-US" altLang="zh-CN" dirty="0"/>
              <a:t>()</a:t>
            </a:r>
          </a:p>
          <a:p>
            <a:pPr marL="0" indent="0">
              <a:buNone/>
            </a:pPr>
            <a:r>
              <a:rPr lang="en-US" altLang="zh-CN" dirty="0"/>
              <a:t>#</a:t>
            </a:r>
            <a:r>
              <a:rPr lang="zh-CN" altLang="en-US" dirty="0"/>
              <a:t>关闭连接</a:t>
            </a:r>
            <a:endParaRPr lang="en-US" altLang="zh-CN" dirty="0"/>
          </a:p>
          <a:p>
            <a:pPr marL="0" indent="0">
              <a:buNone/>
            </a:pPr>
            <a:r>
              <a:rPr lang="en-US" altLang="zh-CN" dirty="0" err="1"/>
              <a:t>conn.close</a:t>
            </a:r>
            <a:r>
              <a:rPr lang="en-US" altLang="zh-CN" dirty="0"/>
              <a:t>()</a:t>
            </a:r>
          </a:p>
          <a:p>
            <a:pPr marL="0" indent="0">
              <a:buNone/>
            </a:pPr>
            <a:endParaRPr lang="en-US" altLang="zh-CN" dirty="0" smtClean="0"/>
          </a:p>
        </p:txBody>
      </p:sp>
      <p:sp>
        <p:nvSpPr>
          <p:cNvPr id="11" name="文本框 10"/>
          <p:cNvSpPr txBox="1"/>
          <p:nvPr/>
        </p:nvSpPr>
        <p:spPr>
          <a:xfrm>
            <a:off x="4087257" y="3857414"/>
            <a:ext cx="7965195" cy="1754326"/>
          </a:xfrm>
          <a:prstGeom prst="rect">
            <a:avLst/>
          </a:prstGeom>
          <a:noFill/>
          <a:ln>
            <a:solidFill>
              <a:srgbClr val="0070C0"/>
            </a:solidFill>
          </a:ln>
        </p:spPr>
        <p:txBody>
          <a:bodyPr wrap="square" rtlCol="0">
            <a:spAutoFit/>
          </a:bodyPr>
          <a:lstStyle/>
          <a:p>
            <a:r>
              <a:rPr lang="en-US" altLang="zh-CN" b="1" dirty="0" smtClean="0"/>
              <a:t>●</a:t>
            </a:r>
            <a:r>
              <a:rPr lang="en-US" altLang="zh-CN" b="1" dirty="0" err="1" smtClean="0"/>
              <a:t>fetchone</a:t>
            </a:r>
            <a:r>
              <a:rPr lang="en-US" altLang="zh-CN" b="1" dirty="0"/>
              <a:t>():</a:t>
            </a:r>
            <a:r>
              <a:rPr lang="zh-CN" altLang="en-US" dirty="0"/>
              <a:t> 这种方法获取查询结果集的下一行。结果集是一个对象时，将返回一个游标对象用于查询表</a:t>
            </a:r>
            <a:r>
              <a:rPr lang="en-US" altLang="zh-CN" dirty="0"/>
              <a:t>.</a:t>
            </a:r>
          </a:p>
          <a:p>
            <a:r>
              <a:rPr lang="en-US" altLang="zh-CN" b="1" dirty="0" smtClean="0"/>
              <a:t>●</a:t>
            </a:r>
            <a:r>
              <a:rPr lang="en-US" altLang="zh-CN" b="1" dirty="0" err="1" smtClean="0"/>
              <a:t>fetchall</a:t>
            </a:r>
            <a:r>
              <a:rPr lang="en-US" altLang="zh-CN" b="1" dirty="0" smtClean="0"/>
              <a:t>():</a:t>
            </a:r>
            <a:r>
              <a:rPr lang="zh-CN" altLang="en-US" dirty="0"/>
              <a:t> 这种方法获取结果集的所有行。如果某些行已经从结果集中提取，</a:t>
            </a:r>
            <a:r>
              <a:rPr lang="en-US" altLang="zh-CN" dirty="0" err="1" smtClean="0"/>
              <a:t>fetchAll</a:t>
            </a:r>
            <a:r>
              <a:rPr lang="zh-CN" altLang="en-US" dirty="0" smtClean="0"/>
              <a:t>（）</a:t>
            </a:r>
            <a:r>
              <a:rPr lang="zh-CN" altLang="en-US" dirty="0"/>
              <a:t>方法检索结果集的其余行</a:t>
            </a:r>
            <a:r>
              <a:rPr lang="en-US" altLang="zh-CN" dirty="0"/>
              <a:t>.</a:t>
            </a:r>
          </a:p>
          <a:p>
            <a:r>
              <a:rPr lang="en-US" altLang="zh-CN" b="1" dirty="0" smtClean="0"/>
              <a:t>●</a:t>
            </a:r>
            <a:r>
              <a:rPr lang="en-US" altLang="zh-CN" b="1" dirty="0" err="1" smtClean="0"/>
              <a:t>rowcount</a:t>
            </a:r>
            <a:r>
              <a:rPr lang="en-US" altLang="zh-CN" b="1" dirty="0"/>
              <a:t>:</a:t>
            </a:r>
            <a:r>
              <a:rPr lang="zh-CN" altLang="en-US" dirty="0"/>
              <a:t> 这是一个只读属性，返回受影响的行数</a:t>
            </a:r>
            <a:r>
              <a:rPr lang="en-US" altLang="zh-CN" dirty="0"/>
              <a:t>execute</a:t>
            </a:r>
            <a:r>
              <a:rPr lang="zh-CN" altLang="en-US" dirty="0"/>
              <a:t>（）方法</a:t>
            </a:r>
            <a:r>
              <a:rPr lang="en-US" altLang="zh-CN" dirty="0"/>
              <a:t>.</a:t>
            </a:r>
          </a:p>
          <a:p>
            <a:endParaRPr lang="zh-CN" altLang="en-US" dirty="0"/>
          </a:p>
        </p:txBody>
      </p:sp>
    </p:spTree>
    <p:extLst>
      <p:ext uri="{BB962C8B-B14F-4D97-AF65-F5344CB8AC3E}">
        <p14:creationId xmlns:p14="http://schemas.microsoft.com/office/powerpoint/2010/main" val="94703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97280" y="1845734"/>
            <a:ext cx="6867915" cy="3970318"/>
          </a:xfrm>
          <a:prstGeom prst="rect">
            <a:avLst/>
          </a:prstGeom>
          <a:noFill/>
        </p:spPr>
        <p:txBody>
          <a:bodyPr wrap="square" rtlCol="0">
            <a:spAutoFit/>
          </a:bodyPr>
          <a:lstStyle/>
          <a:p>
            <a:r>
              <a:rPr lang="zh-CN" altLang="en-US" dirty="0">
                <a:solidFill>
                  <a:srgbClr val="FF0000"/>
                </a:solidFill>
              </a:rPr>
              <a:t>操作流程总结</a:t>
            </a:r>
          </a:p>
          <a:p>
            <a:r>
              <a:rPr lang="zh-CN" altLang="en-US" dirty="0"/>
              <a:t>①</a:t>
            </a:r>
            <a:r>
              <a:rPr lang="en-US" altLang="zh-CN" dirty="0"/>
              <a:t>.</a:t>
            </a:r>
            <a:r>
              <a:rPr lang="zh-CN" altLang="en-US" dirty="0"/>
              <a:t>导入模块：</a:t>
            </a:r>
          </a:p>
          <a:p>
            <a:r>
              <a:rPr lang="zh-CN" altLang="en-US" dirty="0"/>
              <a:t>         </a:t>
            </a:r>
            <a:r>
              <a:rPr lang="en-US" altLang="zh-CN" dirty="0"/>
              <a:t>import </a:t>
            </a:r>
            <a:r>
              <a:rPr lang="en-US" altLang="zh-CN" dirty="0" err="1"/>
              <a:t>MySQLdb</a:t>
            </a:r>
            <a:endParaRPr lang="en-US" altLang="zh-CN" dirty="0"/>
          </a:p>
          <a:p>
            <a:endParaRPr lang="en-US" altLang="zh-CN" dirty="0"/>
          </a:p>
          <a:p>
            <a:r>
              <a:rPr lang="en-US" altLang="zh-CN" dirty="0"/>
              <a:t>②.</a:t>
            </a:r>
            <a:r>
              <a:rPr lang="zh-CN" altLang="en-US" dirty="0"/>
              <a:t>连接数据库：</a:t>
            </a:r>
          </a:p>
          <a:p>
            <a:r>
              <a:rPr lang="zh-CN" altLang="en-US" dirty="0"/>
              <a:t>         变量名</a:t>
            </a:r>
            <a:r>
              <a:rPr lang="en-US" altLang="zh-CN" dirty="0"/>
              <a:t>=</a:t>
            </a:r>
            <a:r>
              <a:rPr lang="en-US" altLang="zh-CN" dirty="0" err="1"/>
              <a:t>MySQLdb.connect</a:t>
            </a:r>
            <a:r>
              <a:rPr lang="en-US" altLang="zh-CN" dirty="0"/>
              <a:t>(user=’</a:t>
            </a:r>
            <a:r>
              <a:rPr lang="zh-CN" altLang="en-US" dirty="0"/>
              <a:t>用户’</a:t>
            </a:r>
            <a:r>
              <a:rPr lang="en-US" altLang="zh-CN" dirty="0"/>
              <a:t>,</a:t>
            </a:r>
            <a:r>
              <a:rPr lang="en-US" altLang="zh-CN" dirty="0" err="1"/>
              <a:t>passwd</a:t>
            </a:r>
            <a:r>
              <a:rPr lang="en-US" altLang="zh-CN" dirty="0"/>
              <a:t>=’</a:t>
            </a:r>
            <a:r>
              <a:rPr lang="zh-CN" altLang="en-US" dirty="0"/>
              <a:t>密码’</a:t>
            </a:r>
            <a:r>
              <a:rPr lang="en-US" altLang="zh-CN" dirty="0"/>
              <a:t>,host=’</a:t>
            </a:r>
            <a:r>
              <a:rPr lang="en-US" altLang="zh-CN" dirty="0" err="1"/>
              <a:t>ip</a:t>
            </a:r>
            <a:r>
              <a:rPr lang="en-US" altLang="zh-CN" dirty="0"/>
              <a:t>’,</a:t>
            </a:r>
            <a:r>
              <a:rPr lang="en-US" altLang="zh-CN" dirty="0" err="1"/>
              <a:t>db</a:t>
            </a:r>
            <a:r>
              <a:rPr lang="en-US" altLang="zh-CN" dirty="0"/>
              <a:t>=’</a:t>
            </a:r>
            <a:r>
              <a:rPr lang="zh-CN" altLang="en-US" dirty="0"/>
              <a:t>数据库’</a:t>
            </a:r>
            <a:r>
              <a:rPr lang="en-US" altLang="zh-CN" dirty="0"/>
              <a:t>,port=’</a:t>
            </a:r>
            <a:r>
              <a:rPr lang="zh-CN" altLang="en-US" dirty="0"/>
              <a:t>端口’</a:t>
            </a:r>
            <a:r>
              <a:rPr lang="en-US" altLang="zh-CN" dirty="0"/>
              <a:t>,charset=’</a:t>
            </a:r>
            <a:r>
              <a:rPr lang="zh-CN" altLang="en-US" dirty="0"/>
              <a:t>编码’</a:t>
            </a:r>
            <a:r>
              <a:rPr lang="en-US" altLang="zh-CN" dirty="0"/>
              <a:t>)</a:t>
            </a:r>
          </a:p>
          <a:p>
            <a:endParaRPr lang="en-US" altLang="zh-CN" dirty="0"/>
          </a:p>
          <a:p>
            <a:r>
              <a:rPr lang="en-US" altLang="zh-CN" dirty="0"/>
              <a:t>③.</a:t>
            </a:r>
            <a:r>
              <a:rPr lang="zh-CN" altLang="en-US" dirty="0"/>
              <a:t>创建游标：</a:t>
            </a:r>
          </a:p>
          <a:p>
            <a:r>
              <a:rPr lang="zh-CN" altLang="en-US" dirty="0"/>
              <a:t>         变量</a:t>
            </a:r>
            <a:r>
              <a:rPr lang="en-US" altLang="zh-CN" dirty="0"/>
              <a:t>A=</a:t>
            </a:r>
            <a:r>
              <a:rPr lang="zh-CN" altLang="en-US" dirty="0"/>
              <a:t>变量名</a:t>
            </a:r>
            <a:r>
              <a:rPr lang="en-US" altLang="zh-CN" dirty="0"/>
              <a:t>.cursor()</a:t>
            </a:r>
          </a:p>
          <a:p>
            <a:endParaRPr lang="en-US" altLang="zh-CN" dirty="0"/>
          </a:p>
          <a:p>
            <a:r>
              <a:rPr lang="en-US" altLang="zh-CN" dirty="0"/>
              <a:t>④.</a:t>
            </a:r>
            <a:r>
              <a:rPr lang="zh-CN" altLang="en-US" dirty="0"/>
              <a:t>选择数据库：</a:t>
            </a:r>
          </a:p>
          <a:p>
            <a:r>
              <a:rPr lang="zh-CN" altLang="en-US" dirty="0"/>
              <a:t>         变量名</a:t>
            </a:r>
            <a:r>
              <a:rPr lang="en-US" altLang="zh-CN" dirty="0"/>
              <a:t>.</a:t>
            </a:r>
            <a:r>
              <a:rPr lang="en-US" altLang="zh-CN" dirty="0" err="1"/>
              <a:t>select_db</a:t>
            </a:r>
            <a:r>
              <a:rPr lang="en-US" altLang="zh-CN" dirty="0"/>
              <a:t>(‘</a:t>
            </a:r>
            <a:r>
              <a:rPr lang="zh-CN" altLang="en-US" dirty="0"/>
              <a:t>库名’</a:t>
            </a:r>
            <a:r>
              <a:rPr lang="en-US" altLang="zh-CN" dirty="0"/>
              <a:t>)</a:t>
            </a:r>
          </a:p>
          <a:p>
            <a:endParaRPr lang="zh-CN" altLang="en-US" dirty="0"/>
          </a:p>
        </p:txBody>
      </p:sp>
      <p:sp>
        <p:nvSpPr>
          <p:cNvPr id="12" name="文本框 11"/>
          <p:cNvSpPr txBox="1"/>
          <p:nvPr/>
        </p:nvSpPr>
        <p:spPr>
          <a:xfrm>
            <a:off x="7502487" y="1845734"/>
            <a:ext cx="4847682" cy="2585323"/>
          </a:xfrm>
          <a:prstGeom prst="rect">
            <a:avLst/>
          </a:prstGeom>
          <a:noFill/>
        </p:spPr>
        <p:txBody>
          <a:bodyPr wrap="square" rtlCol="0">
            <a:spAutoFit/>
          </a:bodyPr>
          <a:lstStyle/>
          <a:p>
            <a:endParaRPr lang="en-US" altLang="zh-CN" dirty="0"/>
          </a:p>
          <a:p>
            <a:r>
              <a:rPr lang="en-US" altLang="zh-CN" dirty="0"/>
              <a:t>⑤.</a:t>
            </a:r>
            <a:r>
              <a:rPr lang="zh-CN" altLang="en-US" dirty="0"/>
              <a:t>执行</a:t>
            </a:r>
            <a:r>
              <a:rPr lang="en-US" altLang="zh-CN" dirty="0" err="1"/>
              <a:t>sql</a:t>
            </a:r>
            <a:r>
              <a:rPr lang="zh-CN" altLang="en-US" dirty="0"/>
              <a:t>，</a:t>
            </a:r>
            <a:r>
              <a:rPr lang="en-US" altLang="zh-CN" dirty="0"/>
              <a:t>[</a:t>
            </a:r>
            <a:r>
              <a:rPr lang="zh-CN" altLang="en-US" dirty="0"/>
              <a:t>一次仅能执行一条</a:t>
            </a:r>
            <a:r>
              <a:rPr lang="en-US" altLang="zh-CN" dirty="0"/>
              <a:t>]</a:t>
            </a:r>
            <a:r>
              <a:rPr lang="zh-CN" altLang="en-US" dirty="0" smtClean="0"/>
              <a:t>：</a:t>
            </a:r>
            <a:endParaRPr lang="zh-CN" altLang="en-US" dirty="0"/>
          </a:p>
          <a:p>
            <a:r>
              <a:rPr lang="zh-CN" altLang="en-US" dirty="0"/>
              <a:t>         变量</a:t>
            </a:r>
            <a:r>
              <a:rPr lang="en-US" altLang="zh-CN" dirty="0" err="1"/>
              <a:t>A.execute</a:t>
            </a:r>
            <a:r>
              <a:rPr lang="en-US" altLang="zh-CN" dirty="0"/>
              <a:t>(‘</a:t>
            </a:r>
            <a:r>
              <a:rPr lang="en-US" altLang="zh-CN" dirty="0" err="1"/>
              <a:t>sql</a:t>
            </a:r>
            <a:r>
              <a:rPr lang="en-US" altLang="zh-CN" dirty="0"/>
              <a:t>’,’</a:t>
            </a:r>
            <a:r>
              <a:rPr lang="zh-CN" altLang="en-US" dirty="0"/>
              <a:t>值’</a:t>
            </a:r>
            <a:r>
              <a:rPr lang="en-US" altLang="zh-CN" dirty="0"/>
              <a:t>)</a:t>
            </a:r>
          </a:p>
          <a:p>
            <a:endParaRPr lang="en-US" altLang="zh-CN" dirty="0"/>
          </a:p>
          <a:p>
            <a:r>
              <a:rPr lang="en-US" altLang="zh-CN" dirty="0"/>
              <a:t>⑥.</a:t>
            </a:r>
            <a:r>
              <a:rPr lang="zh-CN" altLang="en-US" dirty="0"/>
              <a:t>关闭游标</a:t>
            </a:r>
            <a:r>
              <a:rPr lang="zh-CN" altLang="en-US" dirty="0" smtClean="0"/>
              <a:t>：</a:t>
            </a:r>
            <a:endParaRPr lang="zh-CN" altLang="en-US" dirty="0"/>
          </a:p>
          <a:p>
            <a:r>
              <a:rPr lang="zh-CN" altLang="en-US" dirty="0"/>
              <a:t>         变量</a:t>
            </a:r>
            <a:r>
              <a:rPr lang="en-US" altLang="zh-CN" dirty="0" err="1"/>
              <a:t>A.close</a:t>
            </a:r>
            <a:r>
              <a:rPr lang="en-US" altLang="zh-CN" dirty="0"/>
              <a:t>()</a:t>
            </a:r>
          </a:p>
          <a:p>
            <a:endParaRPr lang="en-US" altLang="zh-CN" dirty="0"/>
          </a:p>
          <a:p>
            <a:r>
              <a:rPr lang="en-US" altLang="zh-CN" dirty="0"/>
              <a:t>⑦.</a:t>
            </a:r>
            <a:r>
              <a:rPr lang="zh-CN" altLang="en-US" dirty="0"/>
              <a:t>关闭连接</a:t>
            </a:r>
            <a:r>
              <a:rPr lang="zh-CN" altLang="en-US" dirty="0" smtClean="0"/>
              <a:t>：</a:t>
            </a:r>
            <a:endParaRPr lang="zh-CN" altLang="en-US" dirty="0"/>
          </a:p>
          <a:p>
            <a:r>
              <a:rPr lang="zh-CN" altLang="en-US" dirty="0"/>
              <a:t>         变量名</a:t>
            </a:r>
            <a:r>
              <a:rPr lang="en-US" altLang="zh-CN" dirty="0"/>
              <a:t>.close()</a:t>
            </a:r>
            <a:endParaRPr lang="zh-CN" altLang="en-US" dirty="0"/>
          </a:p>
        </p:txBody>
      </p:sp>
    </p:spTree>
    <p:extLst>
      <p:ext uri="{BB962C8B-B14F-4D97-AF65-F5344CB8AC3E}">
        <p14:creationId xmlns:p14="http://schemas.microsoft.com/office/powerpoint/2010/main" val="137308775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106</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2935128" y="3050403"/>
            <a:ext cx="6324917" cy="584775"/>
          </a:xfrm>
          <a:prstGeom prst="rect">
            <a:avLst/>
          </a:prstGeom>
          <a:noFill/>
        </p:spPr>
        <p:txBody>
          <a:bodyPr wrap="square" rtlCol="0">
            <a:spAutoFit/>
          </a:bodyPr>
          <a:lstStyle/>
          <a:p>
            <a:pPr lvl="0"/>
            <a:r>
              <a:rPr lang="zh-CN" altLang="zh-CN" sz="3200" b="1" u="sng" dirty="0"/>
              <a:t>如何处理及分析数十万级日志文件</a:t>
            </a:r>
            <a:endParaRPr lang="zh-CN" altLang="zh-CN" sz="3200" b="1" dirty="0"/>
          </a:p>
        </p:txBody>
      </p:sp>
    </p:spTree>
    <p:extLst>
      <p:ext uri="{BB962C8B-B14F-4D97-AF65-F5344CB8AC3E}">
        <p14:creationId xmlns:p14="http://schemas.microsoft.com/office/powerpoint/2010/main" val="162669304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标题 1"/>
          <p:cNvSpPr>
            <a:spLocks noGrp="1"/>
          </p:cNvSpPr>
          <p:nvPr>
            <p:ph type="title"/>
          </p:nvPr>
        </p:nvSpPr>
        <p:spPr>
          <a:xfrm>
            <a:off x="3686185" y="2581693"/>
            <a:ext cx="10058400" cy="1450757"/>
          </a:xfrm>
        </p:spPr>
        <p:txBody>
          <a:bodyPr/>
          <a:lstStyle/>
          <a:p>
            <a:r>
              <a:rPr kumimoji="1" lang="zh-CN" altLang="en-US" b="1" dirty="0" smtClean="0"/>
              <a:t>二分查找算法</a:t>
            </a:r>
            <a:endParaRPr kumimoji="1" lang="zh-CN" altLang="en-US" b="1" dirty="0"/>
          </a:p>
        </p:txBody>
      </p:sp>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海量文件处理</a:t>
            </a:r>
            <a:endParaRPr kumimoji="1" lang="zh-CN" altLang="en-US" b="1" dirty="0"/>
          </a:p>
        </p:txBody>
      </p:sp>
    </p:spTree>
    <p:extLst>
      <p:ext uri="{BB962C8B-B14F-4D97-AF65-F5344CB8AC3E}">
        <p14:creationId xmlns:p14="http://schemas.microsoft.com/office/powerpoint/2010/main" val="24943231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标题 1"/>
          <p:cNvSpPr>
            <a:spLocks noGrp="1"/>
          </p:cNvSpPr>
          <p:nvPr>
            <p:ph type="title"/>
          </p:nvPr>
        </p:nvSpPr>
        <p:spPr>
          <a:xfrm>
            <a:off x="932546" y="2803682"/>
            <a:ext cx="10330082" cy="819179"/>
          </a:xfrm>
        </p:spPr>
        <p:txBody>
          <a:bodyPr>
            <a:normAutofit fontScale="90000"/>
          </a:bodyPr>
          <a:lstStyle/>
          <a:p>
            <a:r>
              <a:rPr kumimoji="1" lang="zh-CN" altLang="en-US" sz="3600" b="1" dirty="0" smtClean="0"/>
              <a:t>通过</a:t>
            </a:r>
            <a:r>
              <a:rPr kumimoji="1" lang="zh-CN" altLang="en-US" sz="3600" b="1" smtClean="0"/>
              <a:t>网站访问的日志信息，</a:t>
            </a:r>
            <a:r>
              <a:rPr kumimoji="1" lang="zh-CN" altLang="en-US" sz="3600" b="1" dirty="0" smtClean="0"/>
              <a:t>进行全国访问用户分布的统计</a:t>
            </a:r>
            <a:endParaRPr kumimoji="1" lang="zh-CN" altLang="en-US" sz="3600" b="1" dirty="0"/>
          </a:p>
        </p:txBody>
      </p:sp>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海量文件处理</a:t>
            </a:r>
            <a:r>
              <a:rPr lang="en-US" altLang="zh-CN" b="1" dirty="0" smtClean="0"/>
              <a:t>—</a:t>
            </a:r>
            <a:r>
              <a:rPr lang="zh-CN" altLang="en-US" b="1" dirty="0" smtClean="0"/>
              <a:t>案例</a:t>
            </a:r>
            <a:endParaRPr kumimoji="1" lang="zh-CN" altLang="en-US" b="1" dirty="0"/>
          </a:p>
        </p:txBody>
      </p:sp>
    </p:spTree>
    <p:extLst>
      <p:ext uri="{BB962C8B-B14F-4D97-AF65-F5344CB8AC3E}">
        <p14:creationId xmlns:p14="http://schemas.microsoft.com/office/powerpoint/2010/main" val="58149674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标题 1"/>
          <p:cNvSpPr>
            <a:spLocks noGrp="1"/>
          </p:cNvSpPr>
          <p:nvPr>
            <p:ph type="title"/>
          </p:nvPr>
        </p:nvSpPr>
        <p:spPr>
          <a:xfrm>
            <a:off x="1588649" y="2769161"/>
            <a:ext cx="10330082" cy="4214964"/>
          </a:xfrm>
        </p:spPr>
        <p:txBody>
          <a:bodyPr>
            <a:normAutofit fontScale="90000"/>
          </a:bodyPr>
          <a:lstStyle/>
          <a:p>
            <a:r>
              <a:rPr kumimoji="1" lang="zh-CN" altLang="en-US" sz="2400" b="1" dirty="0" smtClean="0"/>
              <a:t>任务目标：</a:t>
            </a:r>
            <a:br>
              <a:rPr kumimoji="1" lang="zh-CN" altLang="en-US" sz="2400" b="1" dirty="0" smtClean="0"/>
            </a:br>
            <a:r>
              <a:rPr kumimoji="1" lang="en-US" altLang="zh-CN" sz="2400" b="1" dirty="0" smtClean="0"/>
              <a:t>1.</a:t>
            </a:r>
            <a:r>
              <a:rPr kumimoji="1" lang="zh-CN" altLang="en-US" sz="2400" b="1" dirty="0" smtClean="0"/>
              <a:t>  系统管理界面</a:t>
            </a:r>
            <a:br>
              <a:rPr kumimoji="1" lang="zh-CN" altLang="en-US" sz="2400" b="1" dirty="0" smtClean="0"/>
            </a:br>
            <a:r>
              <a:rPr kumimoji="1" lang="zh-CN" altLang="en-US" sz="2400" b="1" dirty="0"/>
              <a:t> </a:t>
            </a:r>
            <a:r>
              <a:rPr kumimoji="1" lang="zh-CN" altLang="en-US" sz="2400" b="1" dirty="0" smtClean="0"/>
              <a:t>  </a:t>
            </a:r>
            <a:br>
              <a:rPr kumimoji="1" lang="zh-CN" altLang="en-US" sz="2400" b="1" dirty="0" smtClean="0"/>
            </a:br>
            <a:r>
              <a:rPr kumimoji="1" lang="zh-CN" altLang="en-US" sz="2400" b="1" dirty="0"/>
              <a:t> </a:t>
            </a:r>
            <a:r>
              <a:rPr kumimoji="1" lang="zh-CN" altLang="en-US" sz="2400" b="1" dirty="0" smtClean="0"/>
              <a:t>     数据管理</a:t>
            </a:r>
            <a:br>
              <a:rPr kumimoji="1" lang="zh-CN" altLang="en-US" sz="2400" b="1" dirty="0" smtClean="0"/>
            </a:br>
            <a:r>
              <a:rPr kumimoji="1" lang="zh-CN" altLang="en-US" sz="2400" b="1" dirty="0"/>
              <a:t> </a:t>
            </a:r>
            <a:r>
              <a:rPr kumimoji="1" lang="zh-CN" altLang="en-US" sz="2400" b="1" dirty="0" smtClean="0"/>
              <a:t>     权限分配</a:t>
            </a:r>
            <a:br>
              <a:rPr kumimoji="1" lang="zh-CN" altLang="en-US" sz="2400" b="1" dirty="0" smtClean="0"/>
            </a:br>
            <a:r>
              <a:rPr kumimoji="1" lang="zh-CN" altLang="en-US" sz="2400" b="1" dirty="0" smtClean="0"/>
              <a:t/>
            </a:r>
            <a:br>
              <a:rPr kumimoji="1" lang="zh-CN" altLang="en-US" sz="2400" b="1" dirty="0" smtClean="0"/>
            </a:br>
            <a:r>
              <a:rPr kumimoji="1" lang="en-US" altLang="zh-CN" sz="2400" b="1" dirty="0" smtClean="0"/>
              <a:t>2.</a:t>
            </a:r>
            <a:r>
              <a:rPr kumimoji="1" lang="zh-CN" altLang="en-US" sz="2400" b="1" dirty="0" smtClean="0"/>
              <a:t>  用户访问界面</a:t>
            </a:r>
            <a:br>
              <a:rPr kumimoji="1" lang="zh-CN" altLang="en-US" sz="2400" b="1" dirty="0" smtClean="0"/>
            </a:br>
            <a:r>
              <a:rPr kumimoji="1" lang="zh-CN" altLang="en-US" sz="2400" b="1" dirty="0" smtClean="0"/>
              <a:t/>
            </a:r>
            <a:br>
              <a:rPr kumimoji="1" lang="zh-CN" altLang="en-US" sz="2400" b="1" dirty="0" smtClean="0"/>
            </a:br>
            <a:r>
              <a:rPr kumimoji="1" lang="zh-CN" altLang="en-US" sz="2400" b="1" dirty="0"/>
              <a:t> </a:t>
            </a:r>
            <a:r>
              <a:rPr kumimoji="1" lang="zh-CN" altLang="en-US" sz="2400" b="1" dirty="0" smtClean="0"/>
              <a:t>    配置管理</a:t>
            </a:r>
            <a:br>
              <a:rPr kumimoji="1" lang="zh-CN" altLang="en-US" sz="2400" b="1" dirty="0" smtClean="0"/>
            </a:br>
            <a:r>
              <a:rPr kumimoji="1" lang="zh-CN" altLang="en-US" sz="2400" b="1" dirty="0"/>
              <a:t> </a:t>
            </a:r>
            <a:r>
              <a:rPr kumimoji="1" lang="zh-CN" altLang="en-US" sz="2400" b="1" dirty="0" smtClean="0"/>
              <a:t>    操作执行</a:t>
            </a:r>
            <a:br>
              <a:rPr kumimoji="1" lang="zh-CN" altLang="en-US" sz="2400" b="1" dirty="0" smtClean="0"/>
            </a:br>
            <a:r>
              <a:rPr kumimoji="1" lang="zh-CN" altLang="en-US" sz="2400" b="1" dirty="0"/>
              <a:t/>
            </a:r>
            <a:br>
              <a:rPr kumimoji="1" lang="zh-CN" altLang="en-US" sz="2400" b="1" dirty="0"/>
            </a:br>
            <a:r>
              <a:rPr kumimoji="1" lang="en-US" altLang="zh-CN" sz="2400" b="1" dirty="0" smtClean="0"/>
              <a:t>3.  </a:t>
            </a:r>
            <a:r>
              <a:rPr kumimoji="1" lang="zh-CN" altLang="en-US" sz="2400" b="1" dirty="0" smtClean="0"/>
              <a:t>后台</a:t>
            </a:r>
            <a:br>
              <a:rPr kumimoji="1" lang="zh-CN" altLang="en-US" sz="2400" b="1" dirty="0" smtClean="0"/>
            </a:br>
            <a:r>
              <a:rPr kumimoji="1" lang="zh-CN" altLang="en-US" sz="2400" b="1" dirty="0"/>
              <a:t> </a:t>
            </a:r>
            <a:r>
              <a:rPr kumimoji="1" lang="zh-CN" altLang="en-US" sz="2400" b="1" dirty="0" smtClean="0"/>
              <a:t>    </a:t>
            </a:r>
            <a:br>
              <a:rPr kumimoji="1" lang="zh-CN" altLang="en-US" sz="2400" b="1" dirty="0" smtClean="0"/>
            </a:br>
            <a:r>
              <a:rPr kumimoji="1" lang="zh-CN" altLang="en-US" sz="2400" b="1" dirty="0"/>
              <a:t> </a:t>
            </a:r>
            <a:r>
              <a:rPr kumimoji="1" lang="zh-CN" altLang="en-US" sz="2400" b="1" dirty="0" smtClean="0"/>
              <a:t>    数据关联</a:t>
            </a:r>
            <a:br>
              <a:rPr kumimoji="1" lang="zh-CN" altLang="en-US" sz="2400" b="1" dirty="0" smtClean="0"/>
            </a:br>
            <a:r>
              <a:rPr kumimoji="1" lang="zh-CN" altLang="en-US" sz="2400" b="1" dirty="0"/>
              <a:t> </a:t>
            </a:r>
            <a:r>
              <a:rPr kumimoji="1" lang="zh-CN" altLang="en-US" sz="2400" b="1" dirty="0" smtClean="0"/>
              <a:t>    实时并发处理</a:t>
            </a:r>
            <a:br>
              <a:rPr kumimoji="1" lang="zh-CN" altLang="en-US" sz="2400" b="1" dirty="0" smtClean="0"/>
            </a:br>
            <a:r>
              <a:rPr kumimoji="1" lang="zh-CN" altLang="en-US" sz="2400" b="1" dirty="0"/>
              <a:t> </a:t>
            </a:r>
            <a:r>
              <a:rPr kumimoji="1" lang="zh-CN" altLang="en-US" sz="2400" b="1" dirty="0" smtClean="0"/>
              <a:t>     </a:t>
            </a:r>
            <a:r>
              <a:rPr kumimoji="1" lang="zh-CN" altLang="en-US" sz="3600" b="1" dirty="0" smtClean="0"/>
              <a:t/>
            </a:r>
            <a:br>
              <a:rPr kumimoji="1" lang="zh-CN" altLang="en-US" sz="3600" b="1" dirty="0" smtClean="0"/>
            </a:br>
            <a:endParaRPr kumimoji="1" lang="zh-CN" altLang="en-US" sz="3600" b="1" dirty="0"/>
          </a:p>
        </p:txBody>
      </p:sp>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批量管理服务器系统</a:t>
            </a:r>
            <a:endParaRPr kumimoji="1" lang="zh-CN" altLang="en-US" b="1" dirty="0"/>
          </a:p>
        </p:txBody>
      </p:sp>
    </p:spTree>
    <p:extLst>
      <p:ext uri="{BB962C8B-B14F-4D97-AF65-F5344CB8AC3E}">
        <p14:creationId xmlns:p14="http://schemas.microsoft.com/office/powerpoint/2010/main" val="4423716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响应状态码</a:t>
            </a:r>
            <a:endParaRPr kumimoji="1" lang="zh-CN" altLang="en-US" b="1"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graphicFrame>
        <p:nvGraphicFramePr>
          <p:cNvPr id="9" name="Espace réservé du contenu 3"/>
          <p:cNvGraphicFramePr>
            <a:graphicFrameLocks noGrp="1"/>
          </p:cNvGraphicFramePr>
          <p:nvPr>
            <p:ph idx="1"/>
            <p:extLst>
              <p:ext uri="{D42A27DB-BD31-4B8C-83A1-F6EECF244321}">
                <p14:modId xmlns:p14="http://schemas.microsoft.com/office/powerpoint/2010/main" val="150425739"/>
              </p:ext>
            </p:extLst>
          </p:nvPr>
        </p:nvGraphicFramePr>
        <p:xfrm>
          <a:off x="1860115" y="1806972"/>
          <a:ext cx="8229600" cy="4457940"/>
        </p:xfrm>
        <a:graphic>
          <a:graphicData uri="http://schemas.openxmlformats.org/drawingml/2006/table">
            <a:tbl>
              <a:tblPr firstRow="1" bandRow="1">
                <a:tableStyleId>{5C22544A-7EE6-4342-B048-85BDC9FD1C3A}</a:tableStyleId>
              </a:tblPr>
              <a:tblGrid>
                <a:gridCol w="1594520"/>
                <a:gridCol w="6635080"/>
              </a:tblGrid>
              <a:tr h="3897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1600" b="1" i="0" u="none" strike="noStrike" kern="1200" baseline="0" dirty="0" smtClean="0">
                          <a:solidFill>
                            <a:schemeClr val="lt1"/>
                          </a:solidFill>
                          <a:latin typeface="+mn-lt"/>
                          <a:ea typeface="+mn-ea"/>
                          <a:cs typeface="+mn-cs"/>
                        </a:rPr>
                        <a:t>Range </a:t>
                      </a:r>
                      <a:r>
                        <a:rPr lang="fr-CA" sz="1600" b="0" i="0" u="none" strike="noStrike" kern="1200" baseline="0" dirty="0" smtClean="0">
                          <a:solidFill>
                            <a:schemeClr val="lt1"/>
                          </a:solidFill>
                          <a:latin typeface="+mn-lt"/>
                          <a:ea typeface="+mn-ea"/>
                          <a:cs typeface="+mn-cs"/>
                        </a:rPr>
                        <a:t>	</a:t>
                      </a:r>
                    </a:p>
                  </a:txBody>
                  <a:tcP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1600" b="1" i="0" u="none" strike="noStrike" kern="1200" baseline="0" dirty="0" err="1" smtClean="0">
                          <a:solidFill>
                            <a:schemeClr val="lt1"/>
                          </a:solidFill>
                          <a:latin typeface="+mn-lt"/>
                          <a:ea typeface="+mn-ea"/>
                          <a:cs typeface="+mn-cs"/>
                        </a:rPr>
                        <a:t>Category</a:t>
                      </a:r>
                      <a:r>
                        <a:rPr lang="fr-CA" sz="1600" b="1" i="0" u="none" strike="noStrike" kern="1200" baseline="0" dirty="0" smtClean="0">
                          <a:solidFill>
                            <a:schemeClr val="lt1"/>
                          </a:solidFill>
                          <a:latin typeface="+mn-lt"/>
                          <a:ea typeface="+mn-ea"/>
                          <a:cs typeface="+mn-cs"/>
                        </a:rPr>
                        <a:t> </a:t>
                      </a:r>
                      <a:r>
                        <a:rPr lang="fr-CA" sz="1600" b="0" i="0" u="none" strike="noStrike" kern="1200" baseline="0" dirty="0" smtClean="0">
                          <a:solidFill>
                            <a:schemeClr val="lt1"/>
                          </a:solidFill>
                          <a:latin typeface="+mn-lt"/>
                          <a:ea typeface="+mn-ea"/>
                          <a:cs typeface="+mn-cs"/>
                        </a:rPr>
                        <a:t>	</a:t>
                      </a:r>
                    </a:p>
                  </a:txBody>
                  <a:tcPr>
                    <a:solidFill>
                      <a:schemeClr val="accent2"/>
                    </a:solidFill>
                  </a:tcPr>
                </a:tc>
              </a:tr>
              <a:tr h="544563">
                <a:tc>
                  <a:txBody>
                    <a:bodyPr/>
                    <a:lstStyle/>
                    <a:p>
                      <a:r>
                        <a:rPr lang="fr-CA" sz="1600" b="0" i="0" u="none" strike="noStrike" kern="1200" baseline="0" dirty="0" smtClean="0">
                          <a:solidFill>
                            <a:schemeClr val="dk1"/>
                          </a:solidFill>
                          <a:latin typeface="+mn-lt"/>
                          <a:ea typeface="+mn-ea"/>
                          <a:cs typeface="+mn-cs"/>
                        </a:rPr>
                        <a:t>100–199 	</a:t>
                      </a:r>
                    </a:p>
                  </a:txBody>
                  <a:tcPr/>
                </a:tc>
                <a:tc>
                  <a:txBody>
                    <a:bodyPr/>
                    <a:lstStyle/>
                    <a:p>
                      <a:r>
                        <a:rPr lang="fr-CA" sz="1600" b="0" i="0" u="none" strike="noStrike" kern="1200" baseline="0" dirty="0" err="1" smtClean="0">
                          <a:solidFill>
                            <a:schemeClr val="dk1"/>
                          </a:solidFill>
                          <a:latin typeface="+mn-lt"/>
                          <a:ea typeface="+mn-ea"/>
                          <a:cs typeface="+mn-cs"/>
                        </a:rPr>
                        <a:t>Informational</a:t>
                      </a:r>
                      <a:endParaRPr lang="fr-CA" sz="1600" b="0" i="0" u="none" strike="noStrike" kern="1200" baseline="0" dirty="0" smtClean="0">
                        <a:solidFill>
                          <a:schemeClr val="dk1"/>
                        </a:solidFill>
                        <a:latin typeface="+mn-lt"/>
                        <a:ea typeface="+mn-ea"/>
                        <a:cs typeface="+mn-cs"/>
                      </a:endParaRPr>
                    </a:p>
                    <a:p>
                      <a:pPr lvl="1"/>
                      <a:r>
                        <a:rPr lang="fr-CA" sz="1200" dirty="0" smtClean="0"/>
                        <a:t>100 Continue</a:t>
                      </a:r>
                      <a:endParaRPr lang="fr-CA" sz="1200" dirty="0"/>
                    </a:p>
                  </a:txBody>
                  <a:tcPr/>
                </a:tc>
              </a:tr>
              <a:tr h="928960">
                <a:tc>
                  <a:txBody>
                    <a:bodyPr/>
                    <a:lstStyle/>
                    <a:p>
                      <a:r>
                        <a:rPr lang="fr-CA" sz="1600" b="0" i="0" u="none" strike="noStrike" kern="1200" baseline="0" dirty="0" smtClean="0">
                          <a:solidFill>
                            <a:schemeClr val="dk1"/>
                          </a:solidFill>
                          <a:latin typeface="+mn-lt"/>
                          <a:ea typeface="+mn-ea"/>
                          <a:cs typeface="+mn-cs"/>
                        </a:rPr>
                        <a:t>200–299</a:t>
                      </a:r>
                      <a:endParaRPr lang="fr-CA" sz="1600" dirty="0"/>
                    </a:p>
                  </a:txBody>
                  <a:tcPr/>
                </a:tc>
                <a:tc>
                  <a:txBody>
                    <a:bodyPr/>
                    <a:lstStyle/>
                    <a:p>
                      <a:r>
                        <a:rPr lang="fr-CA" sz="1600" b="0" i="0" u="none" strike="noStrike" kern="1200" baseline="0" dirty="0" err="1" smtClean="0">
                          <a:solidFill>
                            <a:schemeClr val="dk1"/>
                          </a:solidFill>
                          <a:latin typeface="+mn-lt"/>
                          <a:ea typeface="+mn-ea"/>
                          <a:cs typeface="+mn-cs"/>
                        </a:rPr>
                        <a:t>Successful</a:t>
                      </a:r>
                      <a:r>
                        <a:rPr lang="fr-CA" sz="1600" b="0" i="0" u="none" strike="noStrike" kern="1200" baseline="0" dirty="0" smtClean="0">
                          <a:solidFill>
                            <a:schemeClr val="dk1"/>
                          </a:solidFill>
                          <a:latin typeface="+mn-lt"/>
                          <a:ea typeface="+mn-ea"/>
                          <a:cs typeface="+mn-cs"/>
                        </a:rPr>
                        <a:t> </a:t>
                      </a:r>
                    </a:p>
                    <a:p>
                      <a:pPr lvl="1"/>
                      <a:r>
                        <a:rPr lang="fr-CA" sz="1200" dirty="0" smtClean="0"/>
                        <a:t>200 OK</a:t>
                      </a:r>
                    </a:p>
                    <a:p>
                      <a:pPr lvl="1"/>
                      <a:r>
                        <a:rPr lang="fr-CA" sz="1200" dirty="0" smtClean="0"/>
                        <a:t>201 </a:t>
                      </a:r>
                      <a:r>
                        <a:rPr lang="fr-CA" sz="1200" dirty="0" err="1" smtClean="0"/>
                        <a:t>Created</a:t>
                      </a:r>
                      <a:endParaRPr lang="fr-CA" sz="1200" dirty="0" smtClean="0"/>
                    </a:p>
                    <a:p>
                      <a:pPr lvl="1"/>
                      <a:r>
                        <a:rPr lang="fr-CA" sz="1200" dirty="0" smtClean="0"/>
                        <a:t>204 No Content</a:t>
                      </a:r>
                      <a:endParaRPr lang="fr-CA" sz="1200" dirty="0"/>
                    </a:p>
                  </a:txBody>
                  <a:tcPr/>
                </a:tc>
              </a:tr>
              <a:tr h="736761">
                <a:tc>
                  <a:txBody>
                    <a:bodyPr/>
                    <a:lstStyle/>
                    <a:p>
                      <a:r>
                        <a:rPr lang="fr-CA" sz="1600" b="0" i="0" u="none" strike="noStrike" kern="1200" baseline="0" dirty="0" smtClean="0">
                          <a:solidFill>
                            <a:schemeClr val="dk1"/>
                          </a:solidFill>
                          <a:latin typeface="+mn-lt"/>
                          <a:ea typeface="+mn-ea"/>
                          <a:cs typeface="+mn-cs"/>
                        </a:rPr>
                        <a:t>300–399</a:t>
                      </a:r>
                      <a:endParaRPr lang="fr-CA" sz="1600" dirty="0"/>
                    </a:p>
                  </a:txBody>
                  <a:tcPr/>
                </a:tc>
                <a:tc>
                  <a:txBody>
                    <a:bodyPr/>
                    <a:lstStyle/>
                    <a:p>
                      <a:r>
                        <a:rPr lang="fr-CA" sz="1600" b="0" i="0" u="none" strike="noStrike" kern="1200" baseline="0" dirty="0" smtClean="0">
                          <a:solidFill>
                            <a:schemeClr val="dk1"/>
                          </a:solidFill>
                          <a:latin typeface="+mn-lt"/>
                          <a:ea typeface="+mn-ea"/>
                          <a:cs typeface="+mn-cs"/>
                        </a:rPr>
                        <a:t>Redirection</a:t>
                      </a:r>
                    </a:p>
                    <a:p>
                      <a:pPr lvl="1"/>
                      <a:r>
                        <a:rPr lang="fr-CA" sz="1200" dirty="0" smtClean="0"/>
                        <a:t>301 </a:t>
                      </a:r>
                      <a:r>
                        <a:rPr lang="fr-CA" sz="1200" dirty="0" err="1" smtClean="0"/>
                        <a:t>Moved</a:t>
                      </a:r>
                      <a:r>
                        <a:rPr lang="fr-CA" sz="1200" dirty="0" smtClean="0"/>
                        <a:t> </a:t>
                      </a:r>
                      <a:r>
                        <a:rPr lang="fr-CA" sz="1200" dirty="0" err="1" smtClean="0"/>
                        <a:t>Permanently</a:t>
                      </a:r>
                      <a:endParaRPr lang="fr-CA" sz="1200" dirty="0" smtClean="0"/>
                    </a:p>
                    <a:p>
                      <a:pPr lvl="1"/>
                      <a:r>
                        <a:rPr lang="fr-CA" sz="1200" dirty="0" smtClean="0"/>
                        <a:t>304 Not </a:t>
                      </a:r>
                      <a:r>
                        <a:rPr lang="fr-CA" sz="1200" dirty="0" err="1" smtClean="0"/>
                        <a:t>Modified</a:t>
                      </a:r>
                      <a:endParaRPr lang="fr-CA" sz="1200" dirty="0"/>
                    </a:p>
                  </a:txBody>
                  <a:tcPr/>
                </a:tc>
              </a:tr>
              <a:tr h="1121159">
                <a:tc>
                  <a:txBody>
                    <a:bodyPr/>
                    <a:lstStyle/>
                    <a:p>
                      <a:r>
                        <a:rPr lang="fr-CA" sz="1600" b="0" i="0" u="none" strike="noStrike" kern="1200" baseline="0" dirty="0" smtClean="0">
                          <a:solidFill>
                            <a:schemeClr val="dk1"/>
                          </a:solidFill>
                          <a:latin typeface="+mn-lt"/>
                          <a:ea typeface="+mn-ea"/>
                          <a:cs typeface="+mn-cs"/>
                        </a:rPr>
                        <a:t>400–499</a:t>
                      </a:r>
                      <a:endParaRPr lang="fr-CA" sz="1600" dirty="0"/>
                    </a:p>
                  </a:txBody>
                  <a:tcPr/>
                </a:tc>
                <a:tc>
                  <a:txBody>
                    <a:bodyPr/>
                    <a:lstStyle/>
                    <a:p>
                      <a:r>
                        <a:rPr lang="fr-CA" sz="1600" b="0" i="0" u="none" strike="noStrike" kern="1200" baseline="0" dirty="0" smtClean="0">
                          <a:solidFill>
                            <a:schemeClr val="dk1"/>
                          </a:solidFill>
                          <a:latin typeface="+mn-lt"/>
                          <a:ea typeface="+mn-ea"/>
                          <a:cs typeface="+mn-cs"/>
                        </a:rPr>
                        <a:t>Client </a:t>
                      </a:r>
                      <a:r>
                        <a:rPr lang="fr-CA" sz="1600" b="0" i="0" u="none" strike="noStrike" kern="1200" baseline="0" dirty="0" err="1" smtClean="0">
                          <a:solidFill>
                            <a:schemeClr val="dk1"/>
                          </a:solidFill>
                          <a:latin typeface="+mn-lt"/>
                          <a:ea typeface="+mn-ea"/>
                          <a:cs typeface="+mn-cs"/>
                        </a:rPr>
                        <a:t>Error</a:t>
                      </a:r>
                      <a:endParaRPr lang="fr-CA" sz="1600" b="0" i="0" u="none" strike="noStrike" kern="1200" baseline="0" dirty="0" smtClean="0">
                        <a:solidFill>
                          <a:schemeClr val="dk1"/>
                        </a:solidFill>
                        <a:latin typeface="+mn-lt"/>
                        <a:ea typeface="+mn-ea"/>
                        <a:cs typeface="+mn-cs"/>
                      </a:endParaRPr>
                    </a:p>
                    <a:p>
                      <a:pPr lvl="1"/>
                      <a:r>
                        <a:rPr lang="fr-CA" sz="1200" dirty="0" smtClean="0"/>
                        <a:t>400 Bad </a:t>
                      </a:r>
                      <a:r>
                        <a:rPr lang="fr-CA" sz="1200" dirty="0" err="1" smtClean="0"/>
                        <a:t>Request</a:t>
                      </a:r>
                      <a:endParaRPr lang="fr-CA" sz="1200" dirty="0" smtClean="0"/>
                    </a:p>
                    <a:p>
                      <a:pPr lvl="1"/>
                      <a:r>
                        <a:rPr lang="fr-CA" sz="1200" dirty="0" smtClean="0"/>
                        <a:t>401 </a:t>
                      </a:r>
                      <a:r>
                        <a:rPr lang="fr-CA" sz="1200" dirty="0" err="1" smtClean="0"/>
                        <a:t>Unauthorized</a:t>
                      </a:r>
                      <a:endParaRPr lang="fr-CA" sz="1200" dirty="0" smtClean="0"/>
                    </a:p>
                    <a:p>
                      <a:pPr lvl="1"/>
                      <a:r>
                        <a:rPr lang="fr-CA" sz="1200" dirty="0" smtClean="0"/>
                        <a:t>403 </a:t>
                      </a:r>
                      <a:r>
                        <a:rPr lang="fr-CA" sz="1200" dirty="0" err="1" smtClean="0"/>
                        <a:t>Forbidden</a:t>
                      </a:r>
                      <a:endParaRPr lang="fr-CA" sz="1200" dirty="0" smtClean="0"/>
                    </a:p>
                    <a:p>
                      <a:pPr lvl="1"/>
                      <a:r>
                        <a:rPr lang="fr-CA" sz="1200" dirty="0" smtClean="0"/>
                        <a:t>404 Not </a:t>
                      </a:r>
                      <a:r>
                        <a:rPr lang="fr-CA" sz="1200" dirty="0" err="1" smtClean="0"/>
                        <a:t>Found</a:t>
                      </a:r>
                      <a:endParaRPr lang="fr-CA" sz="1200" dirty="0"/>
                    </a:p>
                  </a:txBody>
                  <a:tcPr/>
                </a:tc>
              </a:tr>
              <a:tr h="736761">
                <a:tc>
                  <a:txBody>
                    <a:bodyPr/>
                    <a:lstStyle/>
                    <a:p>
                      <a:r>
                        <a:rPr lang="fr-CA" sz="1600" b="0" i="0" u="none" strike="noStrike" kern="1200" baseline="0" dirty="0" smtClean="0">
                          <a:solidFill>
                            <a:schemeClr val="dk1"/>
                          </a:solidFill>
                          <a:latin typeface="+mn-lt"/>
                          <a:ea typeface="+mn-ea"/>
                          <a:cs typeface="+mn-cs"/>
                        </a:rPr>
                        <a:t>500–599</a:t>
                      </a:r>
                      <a:endParaRPr lang="fr-CA" sz="1600" dirty="0"/>
                    </a:p>
                  </a:txBody>
                  <a:tcPr/>
                </a:tc>
                <a:tc>
                  <a:txBody>
                    <a:bodyPr/>
                    <a:lstStyle/>
                    <a:p>
                      <a:r>
                        <a:rPr lang="fr-CA" sz="1600" b="0" i="0" u="none" strike="noStrike" kern="1200" baseline="0" dirty="0" smtClean="0">
                          <a:solidFill>
                            <a:schemeClr val="dk1"/>
                          </a:solidFill>
                          <a:latin typeface="+mn-lt"/>
                          <a:ea typeface="+mn-ea"/>
                          <a:cs typeface="+mn-cs"/>
                        </a:rPr>
                        <a:t>Server </a:t>
                      </a:r>
                      <a:r>
                        <a:rPr lang="fr-CA" sz="1600" b="0" i="0" u="none" strike="noStrike" kern="1200" baseline="0" dirty="0" err="1" smtClean="0">
                          <a:solidFill>
                            <a:schemeClr val="dk1"/>
                          </a:solidFill>
                          <a:latin typeface="+mn-lt"/>
                          <a:ea typeface="+mn-ea"/>
                          <a:cs typeface="+mn-cs"/>
                        </a:rPr>
                        <a:t>Error</a:t>
                      </a:r>
                      <a:endParaRPr lang="fr-CA" sz="1600" b="0" i="0" u="none" strike="noStrike" kern="1200" baseline="0" dirty="0" smtClean="0">
                        <a:solidFill>
                          <a:schemeClr val="dk1"/>
                        </a:solidFill>
                        <a:latin typeface="+mn-lt"/>
                        <a:ea typeface="+mn-ea"/>
                        <a:cs typeface="+mn-cs"/>
                      </a:endParaRPr>
                    </a:p>
                    <a:p>
                      <a:pPr lvl="1"/>
                      <a:r>
                        <a:rPr lang="fr-CA" sz="1200" dirty="0" smtClean="0"/>
                        <a:t>500 </a:t>
                      </a:r>
                      <a:r>
                        <a:rPr lang="fr-CA" sz="1200" dirty="0" err="1" smtClean="0"/>
                        <a:t>Internal</a:t>
                      </a:r>
                      <a:r>
                        <a:rPr lang="fr-CA" sz="1200" dirty="0" smtClean="0"/>
                        <a:t> Server </a:t>
                      </a:r>
                      <a:r>
                        <a:rPr lang="fr-CA" sz="1200" dirty="0" err="1" smtClean="0"/>
                        <a:t>Error</a:t>
                      </a:r>
                      <a:endParaRPr lang="fr-CA" sz="1200" dirty="0" smtClean="0"/>
                    </a:p>
                    <a:p>
                      <a:pPr lvl="1"/>
                      <a:r>
                        <a:rPr lang="fr-CA" sz="1200" dirty="0" smtClean="0"/>
                        <a:t>503 Service </a:t>
                      </a:r>
                      <a:r>
                        <a:rPr lang="fr-CA" sz="1200" dirty="0" err="1" smtClean="0"/>
                        <a:t>Unavailable</a:t>
                      </a:r>
                      <a:endParaRPr lang="fr-CA" sz="1200" dirty="0"/>
                    </a:p>
                  </a:txBody>
                  <a:tcPr/>
                </a:tc>
              </a:tr>
            </a:tbl>
          </a:graphicData>
        </a:graphic>
      </p:graphicFrame>
    </p:spTree>
    <p:extLst>
      <p:ext uri="{BB962C8B-B14F-4D97-AF65-F5344CB8AC3E}">
        <p14:creationId xmlns:p14="http://schemas.microsoft.com/office/powerpoint/2010/main" val="12106233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txBox="1">
            <a:spLocks/>
          </p:cNvSpPr>
          <p:nvPr/>
        </p:nvSpPr>
        <p:spPr>
          <a:xfrm>
            <a:off x="1068387" y="28660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b="1" dirty="0" smtClean="0"/>
              <a:t>批量管理服务器系统</a:t>
            </a:r>
            <a:r>
              <a:rPr lang="en-US" altLang="zh-CN" b="1" dirty="0" smtClean="0"/>
              <a:t>—Celery</a:t>
            </a:r>
            <a:endParaRPr kumimoji="1" lang="zh-CN" altLang="en-US" b="1" dirty="0"/>
          </a:p>
        </p:txBody>
      </p:sp>
      <p:sp>
        <p:nvSpPr>
          <p:cNvPr id="3" name="文本框 2"/>
          <p:cNvSpPr txBox="1"/>
          <p:nvPr/>
        </p:nvSpPr>
        <p:spPr>
          <a:xfrm>
            <a:off x="1068387" y="2647455"/>
            <a:ext cx="10543936" cy="1384995"/>
          </a:xfrm>
          <a:prstGeom prst="rect">
            <a:avLst/>
          </a:prstGeom>
          <a:noFill/>
        </p:spPr>
        <p:txBody>
          <a:bodyPr wrap="square" rtlCol="0">
            <a:spAutoFit/>
          </a:bodyPr>
          <a:lstStyle/>
          <a:p>
            <a:r>
              <a:rPr lang="en-US" altLang="zh-CN" sz="2800" dirty="0"/>
              <a:t>Celery </a:t>
            </a:r>
            <a:r>
              <a:rPr lang="zh-CN" altLang="en-US" sz="2800" dirty="0"/>
              <a:t>是一个简单、灵活且可靠的，处理大量消息的分布式系统，并且提供维护这样一个系统的必需工具。</a:t>
            </a:r>
          </a:p>
          <a:p>
            <a:r>
              <a:rPr lang="zh-CN" altLang="en-US" sz="2800" dirty="0"/>
              <a:t>它是一个专注于实时处理的任务队列，同时也支持任务调度。</a:t>
            </a:r>
            <a:endParaRPr kumimoji="1" lang="zh-CN" altLang="en-US" sz="2800" dirty="0"/>
          </a:p>
        </p:txBody>
      </p:sp>
    </p:spTree>
    <p:extLst>
      <p:ext uri="{BB962C8B-B14F-4D97-AF65-F5344CB8AC3E}">
        <p14:creationId xmlns:p14="http://schemas.microsoft.com/office/powerpoint/2010/main" val="201361231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4976401" y="3057358"/>
            <a:ext cx="2242372" cy="923330"/>
          </a:xfrm>
          <a:prstGeom prst="rect">
            <a:avLst/>
          </a:prstGeom>
          <a:noFill/>
        </p:spPr>
        <p:txBody>
          <a:bodyPr wrap="square" rtlCol="0">
            <a:spAutoFit/>
          </a:bodyPr>
          <a:lstStyle/>
          <a:p>
            <a:r>
              <a:rPr kumimoji="1" lang="en-US" altLang="zh-CN" sz="5400" smtClean="0"/>
              <a:t>Q&amp;A</a:t>
            </a:r>
            <a:endParaRPr kumimoji="1" lang="zh-CN" altLang="en-US" sz="5400" dirty="0"/>
          </a:p>
        </p:txBody>
      </p:sp>
    </p:spTree>
    <p:extLst>
      <p:ext uri="{BB962C8B-B14F-4D97-AF65-F5344CB8AC3E}">
        <p14:creationId xmlns:p14="http://schemas.microsoft.com/office/powerpoint/2010/main" val="24056856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819570" y="173421"/>
            <a:ext cx="10641961" cy="5935072"/>
          </a:xfrm>
          <a:prstGeom prst="rect">
            <a:avLst/>
          </a:prstGeom>
        </p:spPr>
      </p:pic>
    </p:spTree>
    <p:extLst>
      <p:ext uri="{BB962C8B-B14F-4D97-AF65-F5344CB8AC3E}">
        <p14:creationId xmlns:p14="http://schemas.microsoft.com/office/powerpoint/2010/main" val="136186918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矩形 1"/>
          <p:cNvSpPr/>
          <p:nvPr/>
        </p:nvSpPr>
        <p:spPr>
          <a:xfrm>
            <a:off x="4620259" y="3337825"/>
            <a:ext cx="2954655" cy="923330"/>
          </a:xfrm>
          <a:prstGeom prst="rect">
            <a:avLst/>
          </a:prstGeom>
          <a:pattFill prst="dotDmnd">
            <a:fgClr>
              <a:schemeClr val="accent1"/>
            </a:fgClr>
            <a:bgClr>
              <a:schemeClr val="bg1"/>
            </a:bgClr>
          </a:pattFill>
        </p:spPr>
        <p:txBody>
          <a:bodyPr wrap="none" lIns="91440" tIns="45720" rIns="91440" bIns="45720">
            <a:spAutoFit/>
          </a:bodyPr>
          <a:lstStyle/>
          <a:p>
            <a:pPr algn="ctr"/>
            <a:r>
              <a:rPr lang="zh-CN" alt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谢谢大家</a:t>
            </a:r>
            <a:endParaRPr lang="zh-CN"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6" name="图片 5"/>
          <p:cNvPicPr>
            <a:picLocks noChangeAspect="1"/>
          </p:cNvPicPr>
          <p:nvPr/>
        </p:nvPicPr>
        <p:blipFill>
          <a:blip r:embed="rId3"/>
          <a:stretch>
            <a:fillRect/>
          </a:stretch>
        </p:blipFill>
        <p:spPr>
          <a:xfrm>
            <a:off x="7783054" y="2402490"/>
            <a:ext cx="2489200" cy="2794000"/>
          </a:xfrm>
          <a:prstGeom prst="rect">
            <a:avLst/>
          </a:prstGeom>
        </p:spPr>
      </p:pic>
    </p:spTree>
    <p:extLst>
      <p:ext uri="{BB962C8B-B14F-4D97-AF65-F5344CB8AC3E}">
        <p14:creationId xmlns:p14="http://schemas.microsoft.com/office/powerpoint/2010/main" val="20146595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12</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pic>
        <p:nvPicPr>
          <p:cNvPr id="9" name="图片 8"/>
          <p:cNvPicPr>
            <a:picLocks noChangeAspect="1"/>
          </p:cNvPicPr>
          <p:nvPr/>
        </p:nvPicPr>
        <p:blipFill>
          <a:blip r:embed="rId3"/>
          <a:stretch>
            <a:fillRect/>
          </a:stretch>
        </p:blipFill>
        <p:spPr>
          <a:xfrm>
            <a:off x="2710150" y="1889801"/>
            <a:ext cx="6605713" cy="1877967"/>
          </a:xfrm>
          <a:prstGeom prst="rect">
            <a:avLst/>
          </a:prstGeom>
        </p:spPr>
      </p:pic>
      <p:sp>
        <p:nvSpPr>
          <p:cNvPr id="13" name="文本框 12"/>
          <p:cNvSpPr txBox="1"/>
          <p:nvPr/>
        </p:nvSpPr>
        <p:spPr>
          <a:xfrm>
            <a:off x="1663547" y="4241494"/>
            <a:ext cx="8714342"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我们知道</a:t>
            </a:r>
            <a:r>
              <a:rPr lang="en-US" altLang="zh-CN" dirty="0"/>
              <a:t>IP</a:t>
            </a:r>
            <a:r>
              <a:rPr lang="zh-CN" altLang="en-US" dirty="0"/>
              <a:t>层的</a:t>
            </a:r>
            <a:r>
              <a:rPr lang="en-US" altLang="zh-CN" dirty="0" err="1"/>
              <a:t>ip</a:t>
            </a:r>
            <a:r>
              <a:rPr lang="zh-CN" altLang="en-US" dirty="0"/>
              <a:t>地址可以唯一标示主机，而</a:t>
            </a:r>
            <a:r>
              <a:rPr lang="en-US" altLang="zh-CN" dirty="0"/>
              <a:t>TCP</a:t>
            </a:r>
            <a:r>
              <a:rPr lang="zh-CN" altLang="en-US" dirty="0"/>
              <a:t>层协议和端口号可以唯一标示主机的一个进程，这样我们可以</a:t>
            </a:r>
            <a:r>
              <a:rPr lang="zh-CN" altLang="en-US" dirty="0" smtClean="0"/>
              <a:t>利用“</a:t>
            </a:r>
            <a:r>
              <a:rPr lang="en-US" altLang="zh-CN" dirty="0" err="1" smtClean="0"/>
              <a:t>ip</a:t>
            </a:r>
            <a:r>
              <a:rPr lang="zh-CN" altLang="en-US" dirty="0" smtClean="0"/>
              <a:t>地址 </a:t>
            </a:r>
            <a:r>
              <a:rPr lang="en-US" altLang="zh-CN" dirty="0" smtClean="0"/>
              <a:t>+ </a:t>
            </a:r>
            <a:r>
              <a:rPr lang="zh-CN" altLang="en-US" dirty="0" smtClean="0"/>
              <a:t>协议 </a:t>
            </a:r>
            <a:r>
              <a:rPr lang="en-US" altLang="zh-CN" dirty="0" smtClean="0"/>
              <a:t>+ </a:t>
            </a:r>
            <a:r>
              <a:rPr lang="zh-CN" altLang="en-US" dirty="0" smtClean="0"/>
              <a:t>端口号”唯一</a:t>
            </a:r>
            <a:r>
              <a:rPr lang="zh-CN" altLang="en-US" dirty="0"/>
              <a:t>标示网络中的一个进程。</a:t>
            </a:r>
          </a:p>
        </p:txBody>
      </p:sp>
      <mc:AlternateContent xmlns:mc="http://schemas.openxmlformats.org/markup-compatibility/2006" xmlns:p14="http://schemas.microsoft.com/office/powerpoint/2010/main">
        <mc:Choice Requires="p14">
          <p:contentPart p14:bwMode="auto" r:id="rId4">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2421023" y="5293850"/>
            <a:ext cx="8791460" cy="369332"/>
          </a:xfrm>
          <a:prstGeom prst="rect">
            <a:avLst/>
          </a:prstGeom>
          <a:noFill/>
        </p:spPr>
        <p:txBody>
          <a:bodyPr wrap="square" rtlCol="0">
            <a:spAutoFit/>
          </a:bodyPr>
          <a:lstStyle/>
          <a:p>
            <a:r>
              <a:rPr lang="zh-CN" altLang="en-US" b="1" dirty="0">
                <a:solidFill>
                  <a:srgbClr val="FF0000"/>
                </a:solidFill>
              </a:rPr>
              <a:t>能够唯一标示网络中的进程后，它们就可以利用</a:t>
            </a:r>
            <a:r>
              <a:rPr lang="en-US" altLang="zh-CN" b="1" dirty="0">
                <a:solidFill>
                  <a:srgbClr val="FF0000"/>
                </a:solidFill>
              </a:rPr>
              <a:t>socket</a:t>
            </a:r>
            <a:r>
              <a:rPr lang="zh-CN" altLang="en-US" b="1" dirty="0">
                <a:solidFill>
                  <a:srgbClr val="FF0000"/>
                </a:solidFill>
              </a:rPr>
              <a:t>进行通信了</a:t>
            </a:r>
          </a:p>
        </p:txBody>
      </p:sp>
    </p:spTree>
    <p:extLst>
      <p:ext uri="{BB962C8B-B14F-4D97-AF65-F5344CB8AC3E}">
        <p14:creationId xmlns:p14="http://schemas.microsoft.com/office/powerpoint/2010/main" val="17583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ircle(in)">
                                      <p:cBhvr>
                                        <p:cTn id="1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13</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mc:AlternateContent xmlns:mc="http://schemas.openxmlformats.org/markup-compatibility/2006" xmlns:p14="http://schemas.microsoft.com/office/powerpoint/2010/main">
        <mc:Choice Requires="p14">
          <p:contentPart p14:bwMode="auto" r:id="rId3">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3973770" y="2925011"/>
            <a:ext cx="4305420" cy="584775"/>
          </a:xfrm>
          <a:prstGeom prst="rect">
            <a:avLst/>
          </a:prstGeom>
          <a:noFill/>
        </p:spPr>
        <p:txBody>
          <a:bodyPr wrap="square" rtlCol="0">
            <a:spAutoFit/>
          </a:bodyPr>
          <a:lstStyle/>
          <a:p>
            <a:r>
              <a:rPr lang="en-US" altLang="zh-CN" sz="3200" b="1" dirty="0" smtClean="0">
                <a:solidFill>
                  <a:srgbClr val="FF0000"/>
                </a:solidFill>
              </a:rPr>
              <a:t>Cookies &amp; Session</a:t>
            </a:r>
            <a:endParaRPr lang="zh-CN" altLang="en-US" sz="3200" b="1" dirty="0">
              <a:solidFill>
                <a:srgbClr val="FF0000"/>
              </a:solidFill>
            </a:endParaRPr>
          </a:p>
        </p:txBody>
      </p:sp>
    </p:spTree>
    <p:extLst>
      <p:ext uri="{BB962C8B-B14F-4D97-AF65-F5344CB8AC3E}">
        <p14:creationId xmlns:p14="http://schemas.microsoft.com/office/powerpoint/2010/main" val="143740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（第一天）</a:t>
            </a:r>
            <a:endParaRPr kumimoji="1" lang="zh-CN" altLang="en-US" b="1"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14</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8" name="文本框 7"/>
          <p:cNvSpPr txBox="1"/>
          <p:nvPr/>
        </p:nvSpPr>
        <p:spPr>
          <a:xfrm>
            <a:off x="2284423" y="3146155"/>
            <a:ext cx="7684113" cy="1446550"/>
          </a:xfrm>
          <a:prstGeom prst="rect">
            <a:avLst/>
          </a:prstGeom>
          <a:noFill/>
        </p:spPr>
        <p:txBody>
          <a:bodyPr wrap="square" rtlCol="0">
            <a:spAutoFit/>
          </a:bodyPr>
          <a:lstStyle/>
          <a:p>
            <a:pPr algn="ctr"/>
            <a:r>
              <a:rPr lang="zh-CN" altLang="en-US" sz="4400" b="1" dirty="0" smtClean="0"/>
              <a:t>揭开</a:t>
            </a:r>
            <a:r>
              <a:rPr lang="en-US" altLang="zh-CN" sz="4400" b="1" dirty="0"/>
              <a:t>Socket</a:t>
            </a:r>
            <a:r>
              <a:rPr lang="zh-CN" altLang="en-US" sz="4400" b="1" dirty="0"/>
              <a:t>编程的面纱</a:t>
            </a:r>
          </a:p>
          <a:p>
            <a:pPr algn="ctr"/>
            <a:endParaRPr kumimoji="1" lang="zh-CN" altLang="en-US" sz="4400" b="1" dirty="0"/>
          </a:p>
        </p:txBody>
      </p:sp>
    </p:spTree>
    <p:extLst>
      <p:ext uri="{BB962C8B-B14F-4D97-AF65-F5344CB8AC3E}">
        <p14:creationId xmlns:p14="http://schemas.microsoft.com/office/powerpoint/2010/main" val="12673506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15</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介绍</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txBox="1">
            <a:spLocks/>
          </p:cNvSpPr>
          <p:nvPr/>
        </p:nvSpPr>
        <p:spPr>
          <a:xfrm>
            <a:off x="1154083" y="3441962"/>
            <a:ext cx="10058400" cy="80933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dirty="0" smtClean="0"/>
              <a:t>所谓的</a:t>
            </a:r>
            <a:r>
              <a:rPr lang="en-US" altLang="zh-CN" dirty="0" smtClean="0"/>
              <a:t>socket</a:t>
            </a:r>
            <a:r>
              <a:rPr lang="zh-CN" altLang="en-US" dirty="0" smtClean="0"/>
              <a:t>通常也称作“套接字” ，作为一种通信机制，主要用于描述</a:t>
            </a:r>
            <a:r>
              <a:rPr lang="en-US" altLang="zh-CN" dirty="0" smtClean="0"/>
              <a:t>IP</a:t>
            </a:r>
            <a:r>
              <a:rPr lang="zh-CN" altLang="en-US" dirty="0" smtClean="0"/>
              <a:t>地址和端口，是一个通信链的句柄。应用程序通常通过“套接字”向网络发出请求或应答网络请求。</a:t>
            </a:r>
            <a:endParaRPr lang="en-US" altLang="zh-CN" dirty="0" smtClean="0"/>
          </a:p>
        </p:txBody>
      </p:sp>
      <p:sp>
        <p:nvSpPr>
          <p:cNvPr id="2" name="文本框 1"/>
          <p:cNvSpPr txBox="1"/>
          <p:nvPr/>
        </p:nvSpPr>
        <p:spPr>
          <a:xfrm>
            <a:off x="1154083" y="2328051"/>
            <a:ext cx="5498965" cy="523220"/>
          </a:xfrm>
          <a:prstGeom prst="rect">
            <a:avLst/>
          </a:prstGeom>
          <a:noFill/>
        </p:spPr>
        <p:txBody>
          <a:bodyPr wrap="square" rtlCol="0">
            <a:spAutoFit/>
          </a:bodyPr>
          <a:lstStyle/>
          <a:p>
            <a:r>
              <a:rPr kumimoji="1" lang="zh-CN" altLang="en-US" sz="2800" b="1" dirty="0" smtClean="0"/>
              <a:t>什么是</a:t>
            </a:r>
            <a:r>
              <a:rPr kumimoji="1" lang="en-US" altLang="zh-CN" sz="2800" b="1" dirty="0" smtClean="0"/>
              <a:t>Socket</a:t>
            </a:r>
            <a:r>
              <a:rPr kumimoji="1" lang="zh-CN" altLang="en-US" sz="2800" b="1" dirty="0" smtClean="0"/>
              <a:t>？</a:t>
            </a:r>
            <a:endParaRPr kumimoji="1" lang="zh-CN" altLang="en-US" sz="2800" b="1" dirty="0"/>
          </a:p>
        </p:txBody>
      </p:sp>
      <p:sp>
        <p:nvSpPr>
          <p:cNvPr id="10" name="文本框 9"/>
          <p:cNvSpPr txBox="1"/>
          <p:nvPr/>
        </p:nvSpPr>
        <p:spPr>
          <a:xfrm>
            <a:off x="1154083" y="4555873"/>
            <a:ext cx="5498965" cy="523220"/>
          </a:xfrm>
          <a:prstGeom prst="rect">
            <a:avLst/>
          </a:prstGeom>
          <a:noFill/>
        </p:spPr>
        <p:txBody>
          <a:bodyPr wrap="square" rtlCol="0">
            <a:spAutoFit/>
          </a:bodyPr>
          <a:lstStyle/>
          <a:p>
            <a:r>
              <a:rPr kumimoji="1" lang="en-US" altLang="zh-CN" sz="2800" b="1" dirty="0" smtClean="0"/>
              <a:t>Socket</a:t>
            </a:r>
            <a:r>
              <a:rPr kumimoji="1" lang="zh-CN" altLang="en-US" sz="2800" b="1" dirty="0" smtClean="0"/>
              <a:t>的机制？</a:t>
            </a:r>
            <a:endParaRPr kumimoji="1" lang="zh-CN" altLang="en-US" sz="2800" b="1" dirty="0"/>
          </a:p>
        </p:txBody>
      </p:sp>
    </p:spTree>
    <p:extLst>
      <p:ext uri="{BB962C8B-B14F-4D97-AF65-F5344CB8AC3E}">
        <p14:creationId xmlns:p14="http://schemas.microsoft.com/office/powerpoint/2010/main" val="12009963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16</a:t>
            </a:fld>
            <a:endParaRPr lang="en-US" dirty="0"/>
          </a:p>
        </p:txBody>
      </p:sp>
      <p:pic>
        <p:nvPicPr>
          <p:cNvPr id="12" name="图片 11"/>
          <p:cNvPicPr>
            <a:picLocks noChangeAspect="1"/>
          </p:cNvPicPr>
          <p:nvPr/>
        </p:nvPicPr>
        <p:blipFill>
          <a:blip r:embed="rId2"/>
          <a:stretch>
            <a:fillRect/>
          </a:stretch>
        </p:blipFill>
        <p:spPr>
          <a:xfrm>
            <a:off x="355519" y="0"/>
            <a:ext cx="9078148" cy="6153150"/>
          </a:xfrm>
          <a:prstGeom prst="rect">
            <a:avLst/>
          </a:prstGeom>
        </p:spPr>
      </p:pic>
      <p:sp>
        <p:nvSpPr>
          <p:cNvPr id="13" name="文本框 12"/>
          <p:cNvSpPr txBox="1"/>
          <p:nvPr/>
        </p:nvSpPr>
        <p:spPr>
          <a:xfrm>
            <a:off x="9433668" y="1276082"/>
            <a:ext cx="2217050" cy="3600986"/>
          </a:xfrm>
          <a:prstGeom prst="rect">
            <a:avLst/>
          </a:prstGeom>
          <a:solidFill>
            <a:schemeClr val="bg1"/>
          </a:solidFill>
        </p:spPr>
        <p:txBody>
          <a:bodyPr wrap="square" rtlCol="0">
            <a:spAutoFit/>
          </a:bodyPr>
          <a:lstStyle/>
          <a:p>
            <a:pPr algn="r"/>
            <a:r>
              <a:rPr lang="en-US" altLang="zh-CN" sz="3600" dirty="0" smtClean="0"/>
              <a:t>Socket</a:t>
            </a:r>
            <a:endParaRPr lang="en-US" altLang="zh-CN" dirty="0"/>
          </a:p>
          <a:p>
            <a:pPr algn="r"/>
            <a:r>
              <a:rPr lang="zh-CN" altLang="en-US" sz="4800" dirty="0" smtClean="0"/>
              <a:t>通</a:t>
            </a:r>
            <a:endParaRPr lang="en-US" altLang="zh-CN" sz="4800" dirty="0" smtClean="0"/>
          </a:p>
          <a:p>
            <a:pPr algn="r"/>
            <a:r>
              <a:rPr lang="zh-CN" altLang="en-US" sz="4800" dirty="0" smtClean="0"/>
              <a:t>信</a:t>
            </a:r>
            <a:endParaRPr lang="en-US" altLang="zh-CN" sz="4800" dirty="0" smtClean="0"/>
          </a:p>
          <a:p>
            <a:pPr algn="r"/>
            <a:r>
              <a:rPr lang="zh-CN" altLang="en-US" sz="4800" dirty="0" smtClean="0"/>
              <a:t>机</a:t>
            </a:r>
            <a:endParaRPr lang="en-US" altLang="zh-CN" sz="4800" dirty="0" smtClean="0"/>
          </a:p>
          <a:p>
            <a:pPr algn="r"/>
            <a:r>
              <a:rPr lang="zh-CN" altLang="en-US" sz="4800" dirty="0" smtClean="0"/>
              <a:t>制</a:t>
            </a:r>
            <a:endParaRPr lang="zh-CN" altLang="en-US" sz="4800" dirty="0"/>
          </a:p>
        </p:txBody>
      </p:sp>
    </p:spTree>
    <p:extLst>
      <p:ext uri="{BB962C8B-B14F-4D97-AF65-F5344CB8AC3E}">
        <p14:creationId xmlns:p14="http://schemas.microsoft.com/office/powerpoint/2010/main" val="1588444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17</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 </a:t>
            </a:r>
            <a:r>
              <a:rPr lang="en-US" altLang="zh-CN" b="1" dirty="0"/>
              <a:t>Type</a:t>
            </a:r>
            <a:r>
              <a:rPr lang="zh-CN" altLang="en-US" b="1" dirty="0"/>
              <a:t>概念</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1" name="内容占位符 2"/>
          <p:cNvSpPr txBox="1">
            <a:spLocks/>
          </p:cNvSpPr>
          <p:nvPr/>
        </p:nvSpPr>
        <p:spPr>
          <a:xfrm>
            <a:off x="1097280" y="1845733"/>
            <a:ext cx="10058400" cy="4334729"/>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dirty="0" err="1" smtClean="0">
                <a:solidFill>
                  <a:srgbClr val="FF0000"/>
                </a:solidFill>
              </a:rPr>
              <a:t>socket.AF_UNIX</a:t>
            </a:r>
            <a:r>
              <a:rPr lang="en-US" altLang="zh-CN" dirty="0" smtClean="0">
                <a:solidFill>
                  <a:srgbClr val="FF0000"/>
                </a:solidFill>
              </a:rPr>
              <a:t>                               </a:t>
            </a:r>
            <a:r>
              <a:rPr lang="zh-CN" altLang="en-US" dirty="0" smtClean="0">
                <a:solidFill>
                  <a:srgbClr val="FF0000"/>
                </a:solidFill>
              </a:rPr>
              <a:t>只能够用于单一的</a:t>
            </a:r>
            <a:r>
              <a:rPr lang="en-US" altLang="zh-CN" dirty="0" smtClean="0">
                <a:solidFill>
                  <a:srgbClr val="FF0000"/>
                </a:solidFill>
              </a:rPr>
              <a:t>Unix</a:t>
            </a:r>
            <a:r>
              <a:rPr lang="zh-CN" altLang="en-US" dirty="0" smtClean="0">
                <a:solidFill>
                  <a:srgbClr val="FF0000"/>
                </a:solidFill>
              </a:rPr>
              <a:t>系统进程间通信</a:t>
            </a:r>
            <a:endParaRPr lang="en-US" altLang="zh-CN" dirty="0" smtClean="0">
              <a:solidFill>
                <a:srgbClr val="FF0000"/>
              </a:solidFill>
            </a:endParaRPr>
          </a:p>
          <a:p>
            <a:r>
              <a:rPr lang="en-US" altLang="zh-CN" dirty="0" err="1" smtClean="0">
                <a:solidFill>
                  <a:srgbClr val="FF0000"/>
                </a:solidFill>
              </a:rPr>
              <a:t>socket.AF_INET</a:t>
            </a:r>
            <a:r>
              <a:rPr lang="en-US" altLang="zh-CN" dirty="0" smtClean="0">
                <a:solidFill>
                  <a:srgbClr val="FF0000"/>
                </a:solidFill>
              </a:rPr>
              <a:t>                                </a:t>
            </a:r>
            <a:r>
              <a:rPr lang="zh-CN" altLang="en-US" dirty="0" smtClean="0">
                <a:solidFill>
                  <a:srgbClr val="FF0000"/>
                </a:solidFill>
              </a:rPr>
              <a:t>服务器之间网络通信</a:t>
            </a:r>
            <a:r>
              <a:rPr lang="en-US" altLang="zh-CN" dirty="0" smtClean="0">
                <a:solidFill>
                  <a:srgbClr val="FF0000"/>
                </a:solidFill>
              </a:rPr>
              <a:t>(IPv4)</a:t>
            </a:r>
          </a:p>
          <a:p>
            <a:r>
              <a:rPr lang="en-US" altLang="zh-CN" dirty="0" smtClean="0">
                <a:solidFill>
                  <a:srgbClr val="FF0000"/>
                </a:solidFill>
              </a:rPr>
              <a:t>socket.AF_INET6                              IPv6</a:t>
            </a:r>
          </a:p>
          <a:p>
            <a:r>
              <a:rPr lang="en-US" altLang="zh-CN" dirty="0" err="1" smtClean="0"/>
              <a:t>socket.SOCK_STREAM</a:t>
            </a:r>
            <a:r>
              <a:rPr lang="en-US" altLang="zh-CN" dirty="0" smtClean="0"/>
              <a:t>                    </a:t>
            </a:r>
            <a:r>
              <a:rPr lang="zh-CN" altLang="en-US" dirty="0" smtClean="0"/>
              <a:t>流式</a:t>
            </a:r>
            <a:r>
              <a:rPr lang="en-US" altLang="zh-CN" dirty="0" smtClean="0"/>
              <a:t>socket</a:t>
            </a:r>
            <a:r>
              <a:rPr lang="zh-CN" altLang="en-US" dirty="0" smtClean="0"/>
              <a:t>，</a:t>
            </a:r>
            <a:r>
              <a:rPr lang="en-US" altLang="zh-CN" dirty="0" smtClean="0"/>
              <a:t>for TCP</a:t>
            </a:r>
          </a:p>
          <a:p>
            <a:r>
              <a:rPr lang="en-US" altLang="zh-CN" dirty="0" err="1" smtClean="0"/>
              <a:t>socket.SOCK_DGRAM</a:t>
            </a:r>
            <a:r>
              <a:rPr lang="en-US" altLang="zh-CN" dirty="0" smtClean="0"/>
              <a:t>                    </a:t>
            </a:r>
            <a:r>
              <a:rPr lang="zh-CN" altLang="en-US" dirty="0" smtClean="0"/>
              <a:t>数据报式</a:t>
            </a:r>
            <a:r>
              <a:rPr lang="en-US" altLang="zh-CN" dirty="0" smtClean="0"/>
              <a:t>socket</a:t>
            </a:r>
            <a:r>
              <a:rPr lang="zh-CN" altLang="en-US" dirty="0" smtClean="0"/>
              <a:t>，</a:t>
            </a:r>
            <a:r>
              <a:rPr lang="en-US" altLang="zh-CN" dirty="0" smtClean="0"/>
              <a:t>for UDP</a:t>
            </a:r>
          </a:p>
          <a:p>
            <a:r>
              <a:rPr lang="en-US" altLang="zh-CN" dirty="0" err="1" smtClean="0"/>
              <a:t>socket.SOCK_RAW</a:t>
            </a:r>
            <a:r>
              <a:rPr lang="en-US" altLang="zh-CN" dirty="0" smtClean="0"/>
              <a:t>                         </a:t>
            </a:r>
            <a:r>
              <a:rPr lang="zh-CN" altLang="en-US" dirty="0" smtClean="0"/>
              <a:t>原始套接字，普通的套接字无法处理</a:t>
            </a:r>
            <a:r>
              <a:rPr lang="en-US" altLang="zh-CN" dirty="0" smtClean="0"/>
              <a:t>ICMP</a:t>
            </a:r>
            <a:r>
              <a:rPr lang="zh-CN" altLang="en-US" dirty="0" smtClean="0"/>
              <a:t>、</a:t>
            </a:r>
            <a:r>
              <a:rPr lang="en-US" altLang="zh-CN" dirty="0" smtClean="0"/>
              <a:t>IGMP</a:t>
            </a:r>
            <a:r>
              <a:rPr lang="zh-CN" altLang="en-US" dirty="0" smtClean="0"/>
              <a:t>等网络报文，而</a:t>
            </a:r>
            <a:r>
              <a:rPr lang="en-US" altLang="zh-CN" dirty="0" smtClean="0"/>
              <a:t>SOCK_RAW</a:t>
            </a:r>
            <a:r>
              <a:rPr lang="zh-CN" altLang="en-US" dirty="0" smtClean="0"/>
              <a:t>可以：其次，</a:t>
            </a:r>
            <a:r>
              <a:rPr lang="en-US" altLang="zh-CN" dirty="0" smtClean="0"/>
              <a:t>SOCK_RAW</a:t>
            </a:r>
            <a:r>
              <a:rPr lang="zh-CN" altLang="en-US" dirty="0" smtClean="0"/>
              <a:t>也可以处理特殊的</a:t>
            </a:r>
            <a:r>
              <a:rPr lang="en-US" altLang="zh-CN" dirty="0" smtClean="0"/>
              <a:t>IPv4</a:t>
            </a:r>
            <a:r>
              <a:rPr lang="zh-CN" altLang="en-US" dirty="0" smtClean="0"/>
              <a:t>报文；此外，利用原始套接字，可以通过</a:t>
            </a:r>
            <a:r>
              <a:rPr lang="en-US" altLang="zh-CN" dirty="0" smtClean="0"/>
              <a:t>IP_HDRINCL</a:t>
            </a:r>
            <a:r>
              <a:rPr lang="zh-CN" altLang="en-US" dirty="0" smtClean="0"/>
              <a:t>套接字选项由用户构造</a:t>
            </a:r>
            <a:r>
              <a:rPr lang="en-US" altLang="zh-CN" dirty="0" smtClean="0"/>
              <a:t>IP</a:t>
            </a:r>
            <a:r>
              <a:rPr lang="zh-CN" altLang="en-US" dirty="0" smtClean="0"/>
              <a:t>头。</a:t>
            </a:r>
            <a:endParaRPr lang="en-US" altLang="zh-CN" dirty="0" smtClean="0"/>
          </a:p>
          <a:p>
            <a:r>
              <a:rPr lang="en-US" altLang="zh-CN" dirty="0" err="1" smtClean="0"/>
              <a:t>socket.SOCK_RDM</a:t>
            </a:r>
            <a:r>
              <a:rPr lang="en-US" altLang="zh-CN" dirty="0" smtClean="0"/>
              <a:t>                        </a:t>
            </a:r>
            <a:r>
              <a:rPr lang="zh-CN" altLang="en-US" dirty="0" smtClean="0"/>
              <a:t>是一种可靠的</a:t>
            </a:r>
            <a:r>
              <a:rPr lang="en-US" altLang="zh-CN" dirty="0" smtClean="0"/>
              <a:t>UDP</a:t>
            </a:r>
            <a:r>
              <a:rPr lang="zh-CN" altLang="en-US" dirty="0" smtClean="0"/>
              <a:t>形式，即保证交付数据报但不保证顺序。</a:t>
            </a:r>
            <a:r>
              <a:rPr lang="en-US" altLang="zh-CN" dirty="0" smtClean="0"/>
              <a:t>SOCK_RAM</a:t>
            </a:r>
            <a:r>
              <a:rPr lang="zh-CN" altLang="en-US" dirty="0" smtClean="0"/>
              <a:t>用来提供对原始协议的低级访问，在需要执行某些特殊操作时使用，如发送</a:t>
            </a:r>
            <a:r>
              <a:rPr lang="en-US" altLang="zh-CN" dirty="0" smtClean="0"/>
              <a:t>ICMP</a:t>
            </a:r>
            <a:r>
              <a:rPr lang="zh-CN" altLang="en-US" dirty="0" smtClean="0"/>
              <a:t>报文。</a:t>
            </a:r>
            <a:endParaRPr lang="en-US" altLang="zh-CN" dirty="0" smtClean="0"/>
          </a:p>
          <a:p>
            <a:r>
              <a:rPr lang="en-US" altLang="zh-CN" dirty="0" err="1" smtClean="0"/>
              <a:t>socket.SOCK_SEQPACKET</a:t>
            </a:r>
            <a:r>
              <a:rPr lang="en-US" altLang="zh-CN" dirty="0" smtClean="0"/>
              <a:t>          </a:t>
            </a:r>
            <a:r>
              <a:rPr lang="zh-CN" altLang="en-US" dirty="0" smtClean="0"/>
              <a:t>可靠的连接数据包服务</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11988566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18</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sp>
        <p:nvSpPr>
          <p:cNvPr id="15" name="内容占位符 2"/>
          <p:cNvSpPr>
            <a:spLocks noGrp="1"/>
          </p:cNvSpPr>
          <p:nvPr>
            <p:ph idx="1"/>
          </p:nvPr>
        </p:nvSpPr>
        <p:spPr>
          <a:xfrm>
            <a:off x="1097280" y="2491792"/>
            <a:ext cx="5128156" cy="3314989"/>
          </a:xfrm>
        </p:spPr>
        <p:txBody>
          <a:bodyPr>
            <a:normAutofit lnSpcReduction="10000"/>
          </a:bodyPr>
          <a:lstStyle/>
          <a:p>
            <a:endParaRPr kumimoji="1" lang="zh-CN" altLang="en-US" dirty="0"/>
          </a:p>
          <a:p>
            <a:r>
              <a:rPr lang="en-US" altLang="zh-CN" sz="2400" b="1" dirty="0"/>
              <a:t>1. </a:t>
            </a:r>
            <a:r>
              <a:rPr lang="zh-CN" altLang="en-US" sz="2400" b="1" dirty="0"/>
              <a:t>打开</a:t>
            </a:r>
            <a:r>
              <a:rPr lang="en-US" altLang="zh-CN" sz="2400" b="1" dirty="0"/>
              <a:t>socket</a:t>
            </a:r>
          </a:p>
          <a:p>
            <a:r>
              <a:rPr lang="en-US" altLang="zh-CN" sz="2400" b="1" dirty="0"/>
              <a:t>2.</a:t>
            </a:r>
            <a:r>
              <a:rPr lang="zh-CN" altLang="en-US" sz="2400" b="1" dirty="0"/>
              <a:t>绑定一个地址和端口</a:t>
            </a:r>
            <a:endParaRPr lang="en-US" altLang="zh-CN" sz="2400" b="1" dirty="0"/>
          </a:p>
          <a:p>
            <a:r>
              <a:rPr lang="en-US" altLang="zh-CN" sz="2400" b="1" dirty="0"/>
              <a:t>3.</a:t>
            </a:r>
            <a:r>
              <a:rPr lang="zh-CN" altLang="en-US" sz="2400" b="1" dirty="0"/>
              <a:t>侦听进来的连接</a:t>
            </a:r>
            <a:endParaRPr lang="en-US" altLang="zh-CN" sz="2400" b="1" dirty="0"/>
          </a:p>
          <a:p>
            <a:r>
              <a:rPr lang="en-US" altLang="zh-CN" sz="2400" b="1" dirty="0"/>
              <a:t>4.</a:t>
            </a:r>
            <a:r>
              <a:rPr lang="zh-CN" altLang="en-US" sz="2400" b="1" dirty="0"/>
              <a:t>接受连接</a:t>
            </a:r>
            <a:endParaRPr lang="en-US" altLang="zh-CN" sz="2400" b="1" dirty="0"/>
          </a:p>
          <a:p>
            <a:r>
              <a:rPr lang="en-US" altLang="zh-CN" sz="2400" b="1" dirty="0"/>
              <a:t>5.</a:t>
            </a:r>
            <a:r>
              <a:rPr lang="zh-CN" altLang="en-US" sz="2400" b="1" dirty="0"/>
              <a:t>读写数据</a:t>
            </a:r>
            <a:endParaRPr lang="en-US" altLang="zh-CN" sz="2400" b="1" dirty="0"/>
          </a:p>
          <a:p>
            <a:r>
              <a:rPr lang="en-US" altLang="zh-CN" sz="2400" b="1" dirty="0"/>
              <a:t>6.</a:t>
            </a:r>
            <a:r>
              <a:rPr lang="zh-CN" altLang="en-US" sz="2400" b="1" dirty="0"/>
              <a:t>关闭连接</a:t>
            </a:r>
            <a:endParaRPr lang="en-US" altLang="zh-CN" sz="2400" b="1"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1" name="内容占位符 2"/>
          <p:cNvSpPr txBox="1">
            <a:spLocks/>
          </p:cNvSpPr>
          <p:nvPr/>
        </p:nvSpPr>
        <p:spPr>
          <a:xfrm>
            <a:off x="1097280" y="2025965"/>
            <a:ext cx="10792425" cy="46582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b="1" dirty="0" smtClean="0">
                <a:solidFill>
                  <a:srgbClr val="FF0000"/>
                </a:solidFill>
              </a:rPr>
              <a:t>Socket</a:t>
            </a:r>
            <a:r>
              <a:rPr lang="zh-CN" altLang="en-US" b="1" dirty="0" smtClean="0">
                <a:solidFill>
                  <a:srgbClr val="FF0000"/>
                </a:solidFill>
              </a:rPr>
              <a:t>服务器端编程主要包括下面几步：</a:t>
            </a:r>
          </a:p>
          <a:p>
            <a:endParaRPr lang="zh-CN" altLang="en-US" b="1" dirty="0" smtClean="0">
              <a:solidFill>
                <a:srgbClr val="FF0000"/>
              </a:solidFill>
            </a:endParaRPr>
          </a:p>
          <a:p>
            <a:endParaRPr lang="zh-CN" altLang="en-US" b="1" dirty="0">
              <a:solidFill>
                <a:srgbClr val="FF0000"/>
              </a:solidFill>
            </a:endParaRPr>
          </a:p>
          <a:p>
            <a:endParaRPr lang="zh-CN" altLang="en-US" b="1" dirty="0" smtClean="0">
              <a:solidFill>
                <a:srgbClr val="FF0000"/>
              </a:solidFill>
            </a:endParaRPr>
          </a:p>
          <a:p>
            <a:endParaRPr lang="en-US" altLang="zh-CN" b="1" dirty="0" smtClean="0">
              <a:solidFill>
                <a:srgbClr val="FF0000"/>
              </a:solidFill>
            </a:endParaRPr>
          </a:p>
          <a:p>
            <a:endParaRPr lang="zh-CN" altLang="en-US" dirty="0"/>
          </a:p>
        </p:txBody>
      </p:sp>
    </p:spTree>
    <p:extLst>
      <p:ext uri="{BB962C8B-B14F-4D97-AF65-F5344CB8AC3E}">
        <p14:creationId xmlns:p14="http://schemas.microsoft.com/office/powerpoint/2010/main" val="696545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a:spLocks noGrp="1"/>
          </p:cNvSpPr>
          <p:nvPr>
            <p:ph idx="1"/>
          </p:nvPr>
        </p:nvSpPr>
        <p:spPr>
          <a:xfrm>
            <a:off x="1097279" y="1845734"/>
            <a:ext cx="10313931" cy="1022726"/>
          </a:xfrm>
        </p:spPr>
        <p:txBody>
          <a:bodyPr>
            <a:normAutofit fontScale="92500" lnSpcReduction="20000"/>
          </a:bodyPr>
          <a:lstStyle/>
          <a:p>
            <a:pPr>
              <a:lnSpc>
                <a:spcPct val="170000"/>
              </a:lnSpc>
            </a:pPr>
            <a:r>
              <a:rPr lang="en-US" altLang="zh-CN" dirty="0" smtClean="0"/>
              <a:t>s = socket(</a:t>
            </a:r>
            <a:r>
              <a:rPr lang="en-US" altLang="zh-CN" dirty="0" err="1" smtClean="0"/>
              <a:t>family,type</a:t>
            </a:r>
            <a:r>
              <a:rPr lang="en-US" altLang="zh-CN" dirty="0" smtClean="0"/>
              <a:t>[,</a:t>
            </a:r>
            <a:r>
              <a:rPr lang="en-US" altLang="zh-CN" dirty="0" err="1" smtClean="0"/>
              <a:t>protocal</a:t>
            </a:r>
            <a:r>
              <a:rPr lang="en-US" altLang="zh-CN" dirty="0" smtClean="0"/>
              <a:t>])                </a:t>
            </a:r>
            <a:r>
              <a:rPr lang="zh-CN" altLang="en-US" dirty="0" smtClean="0"/>
              <a:t>使用</a:t>
            </a:r>
            <a:r>
              <a:rPr lang="zh-CN" altLang="en-US" dirty="0"/>
              <a:t>给定的地址族、套接字类型、协议编号（默认为</a:t>
            </a:r>
            <a:r>
              <a:rPr lang="en-US" altLang="zh-CN" dirty="0"/>
              <a:t>0</a:t>
            </a:r>
            <a:r>
              <a:rPr lang="zh-CN" altLang="en-US" dirty="0"/>
              <a:t>）来创建套接字</a:t>
            </a:r>
            <a:r>
              <a:rPr lang="zh-CN" altLang="en-US" dirty="0" smtClean="0"/>
              <a:t>。</a:t>
            </a:r>
            <a:endParaRPr lang="en-US" altLang="zh-CN" dirty="0" smtClean="0"/>
          </a:p>
          <a:p>
            <a:endParaRPr lang="zh-CN" altLang="en-US" b="1" dirty="0">
              <a:solidFill>
                <a:srgbClr val="FF0000"/>
              </a:solidFill>
            </a:endParaRPr>
          </a:p>
        </p:txBody>
      </p:sp>
      <p:sp>
        <p:nvSpPr>
          <p:cNvPr id="3" name="文本框 2"/>
          <p:cNvSpPr txBox="1"/>
          <p:nvPr/>
        </p:nvSpPr>
        <p:spPr>
          <a:xfrm>
            <a:off x="1097279" y="2755726"/>
            <a:ext cx="10313931" cy="923330"/>
          </a:xfrm>
          <a:prstGeom prst="rect">
            <a:avLst/>
          </a:prstGeom>
          <a:noFill/>
        </p:spPr>
        <p:txBody>
          <a:bodyPr wrap="square" rtlCol="0">
            <a:spAutoFit/>
          </a:bodyPr>
          <a:lstStyle/>
          <a:p>
            <a:r>
              <a:rPr lang="zh-CN" altLang="en-US" b="1" dirty="0">
                <a:solidFill>
                  <a:srgbClr val="FF0000"/>
                </a:solidFill>
              </a:rPr>
              <a:t>套接字的实例具有以下方法：</a:t>
            </a:r>
            <a:endParaRPr lang="en-US" altLang="zh-CN" b="1" dirty="0">
              <a:solidFill>
                <a:srgbClr val="FF0000"/>
              </a:solidFill>
            </a:endParaRPr>
          </a:p>
          <a:p>
            <a:r>
              <a:rPr lang="en-US" altLang="zh-CN" b="1" dirty="0"/>
              <a:t>1. </a:t>
            </a:r>
            <a:r>
              <a:rPr lang="en-US" altLang="zh-CN" b="1" dirty="0" err="1"/>
              <a:t>s.bind</a:t>
            </a:r>
            <a:r>
              <a:rPr lang="en-US" altLang="zh-CN" b="1" dirty="0"/>
              <a:t>(address)       </a:t>
            </a:r>
            <a:r>
              <a:rPr lang="en-US" altLang="zh-CN" b="1" dirty="0" smtClean="0"/>
              <a:t>     </a:t>
            </a:r>
            <a:r>
              <a:rPr lang="zh-CN" altLang="en-US" dirty="0"/>
              <a:t>将套接字绑定到地址</a:t>
            </a:r>
            <a:r>
              <a:rPr lang="en-US" altLang="zh-CN" dirty="0"/>
              <a:t>, </a:t>
            </a:r>
            <a:r>
              <a:rPr lang="zh-CN" altLang="en-US" dirty="0"/>
              <a:t>在</a:t>
            </a:r>
            <a:r>
              <a:rPr lang="en-US" altLang="zh-CN" dirty="0"/>
              <a:t>AF_INET</a:t>
            </a:r>
            <a:r>
              <a:rPr lang="zh-CN" altLang="en-US" dirty="0"/>
              <a:t>下</a:t>
            </a:r>
            <a:r>
              <a:rPr lang="en-US" altLang="zh-CN" dirty="0"/>
              <a:t>,</a:t>
            </a:r>
            <a:r>
              <a:rPr lang="zh-CN" altLang="en-US" dirty="0"/>
              <a:t>以元组（</a:t>
            </a:r>
            <a:r>
              <a:rPr lang="en-US" altLang="zh-CN" dirty="0" err="1"/>
              <a:t>host,port</a:t>
            </a:r>
            <a:r>
              <a:rPr lang="zh-CN" altLang="en-US" dirty="0"/>
              <a:t>）的形式表示地址</a:t>
            </a:r>
            <a:r>
              <a:rPr lang="en-US" altLang="zh-CN" dirty="0"/>
              <a:t>.</a:t>
            </a:r>
          </a:p>
          <a:p>
            <a:endParaRPr kumimoji="1" lang="zh-CN" altLang="en-US" dirty="0"/>
          </a:p>
        </p:txBody>
      </p:sp>
      <p:sp>
        <p:nvSpPr>
          <p:cNvPr id="6" name="文本框 5"/>
          <p:cNvSpPr txBox="1"/>
          <p:nvPr/>
        </p:nvSpPr>
        <p:spPr>
          <a:xfrm>
            <a:off x="1097279" y="3494762"/>
            <a:ext cx="1858863" cy="369332"/>
          </a:xfrm>
          <a:prstGeom prst="rect">
            <a:avLst/>
          </a:prstGeom>
          <a:noFill/>
        </p:spPr>
        <p:txBody>
          <a:bodyPr wrap="square" rtlCol="0">
            <a:spAutoFit/>
          </a:bodyPr>
          <a:lstStyle/>
          <a:p>
            <a:r>
              <a:rPr lang="en-US" altLang="zh-CN" b="1"/>
              <a:t>2.s.listen(backlog</a:t>
            </a:r>
            <a:r>
              <a:rPr lang="en-US" altLang="zh-CN" b="1" smtClean="0"/>
              <a:t>)</a:t>
            </a:r>
            <a:endParaRPr lang="en-US" altLang="zh-CN" dirty="0"/>
          </a:p>
        </p:txBody>
      </p:sp>
      <p:sp>
        <p:nvSpPr>
          <p:cNvPr id="7" name="文本框 6"/>
          <p:cNvSpPr txBox="1"/>
          <p:nvPr/>
        </p:nvSpPr>
        <p:spPr>
          <a:xfrm>
            <a:off x="3391582" y="3526077"/>
            <a:ext cx="7164888" cy="923330"/>
          </a:xfrm>
          <a:prstGeom prst="rect">
            <a:avLst/>
          </a:prstGeom>
          <a:noFill/>
        </p:spPr>
        <p:txBody>
          <a:bodyPr wrap="square" rtlCol="0">
            <a:spAutoFit/>
          </a:bodyPr>
          <a:lstStyle/>
          <a:p>
            <a:r>
              <a:rPr lang="zh-CN" altLang="en-US" dirty="0"/>
              <a:t>开始监听传入连接。</a:t>
            </a:r>
            <a:r>
              <a:rPr lang="en-US" altLang="zh-CN" dirty="0"/>
              <a:t>backlog</a:t>
            </a:r>
            <a:r>
              <a:rPr lang="zh-CN" altLang="en-US" dirty="0"/>
              <a:t>指定在拒绝连接之前，操作系统可以挂起的最大连接数量。该值至少为</a:t>
            </a:r>
            <a:r>
              <a:rPr lang="en-US" altLang="zh-CN" dirty="0"/>
              <a:t>1</a:t>
            </a:r>
            <a:r>
              <a:rPr lang="zh-CN" altLang="en-US" dirty="0"/>
              <a:t>，大部分应用程序设为</a:t>
            </a:r>
            <a:r>
              <a:rPr lang="en-US" altLang="zh-CN" dirty="0"/>
              <a:t>5</a:t>
            </a:r>
            <a:r>
              <a:rPr lang="zh-CN" altLang="en-US" dirty="0"/>
              <a:t>就可以了。</a:t>
            </a:r>
            <a:endParaRPr lang="en-US" altLang="zh-CN" dirty="0"/>
          </a:p>
          <a:p>
            <a:endParaRPr kumimoji="1" lang="zh-CN" altLang="en-US" dirty="0"/>
          </a:p>
        </p:txBody>
      </p:sp>
      <p:sp>
        <p:nvSpPr>
          <p:cNvPr id="8" name="文本框 7"/>
          <p:cNvSpPr txBox="1"/>
          <p:nvPr/>
        </p:nvSpPr>
        <p:spPr>
          <a:xfrm>
            <a:off x="1097279" y="4305358"/>
            <a:ext cx="2071805" cy="369332"/>
          </a:xfrm>
          <a:prstGeom prst="rect">
            <a:avLst/>
          </a:prstGeom>
          <a:noFill/>
        </p:spPr>
        <p:txBody>
          <a:bodyPr wrap="square" rtlCol="0">
            <a:spAutoFit/>
          </a:bodyPr>
          <a:lstStyle/>
          <a:p>
            <a:r>
              <a:rPr lang="en-US" altLang="zh-CN" b="1"/>
              <a:t>3.s.connect(address</a:t>
            </a:r>
            <a:r>
              <a:rPr lang="en-US" altLang="zh-CN" b="1" smtClean="0"/>
              <a:t>)</a:t>
            </a:r>
            <a:endParaRPr kumimoji="1" lang="zh-CN" altLang="en-US" dirty="0"/>
          </a:p>
        </p:txBody>
      </p:sp>
      <p:sp>
        <p:nvSpPr>
          <p:cNvPr id="10" name="文本框 9"/>
          <p:cNvSpPr txBox="1"/>
          <p:nvPr/>
        </p:nvSpPr>
        <p:spPr>
          <a:xfrm>
            <a:off x="3391582" y="4305358"/>
            <a:ext cx="7017547" cy="923330"/>
          </a:xfrm>
          <a:prstGeom prst="rect">
            <a:avLst/>
          </a:prstGeom>
          <a:noFill/>
        </p:spPr>
        <p:txBody>
          <a:bodyPr wrap="square" rtlCol="0">
            <a:spAutoFit/>
          </a:bodyPr>
          <a:lstStyle/>
          <a:p>
            <a:r>
              <a:rPr lang="zh-CN" altLang="en-US" dirty="0"/>
              <a:t>连接到</a:t>
            </a:r>
            <a:r>
              <a:rPr lang="en-US" altLang="zh-CN" dirty="0"/>
              <a:t>address</a:t>
            </a:r>
            <a:r>
              <a:rPr lang="zh-CN" altLang="en-US" dirty="0"/>
              <a:t>处的套接字。一般</a:t>
            </a:r>
            <a:r>
              <a:rPr lang="en-US" altLang="zh-CN" dirty="0"/>
              <a:t>address</a:t>
            </a:r>
            <a:r>
              <a:rPr lang="zh-CN" altLang="en-US" dirty="0"/>
              <a:t>的格式为元组</a:t>
            </a:r>
            <a:r>
              <a:rPr lang="en-US" altLang="zh-CN" dirty="0"/>
              <a:t>(</a:t>
            </a:r>
            <a:r>
              <a:rPr lang="en-US" altLang="zh-CN" dirty="0" err="1"/>
              <a:t>ostname,port</a:t>
            </a:r>
            <a:r>
              <a:rPr lang="en-US" altLang="zh-CN" dirty="0"/>
              <a:t>)</a:t>
            </a:r>
            <a:r>
              <a:rPr lang="zh-CN" altLang="en-US" dirty="0"/>
              <a:t>，如果连接出错，返回</a:t>
            </a:r>
            <a:r>
              <a:rPr lang="en-US" altLang="zh-CN" dirty="0" err="1"/>
              <a:t>socket.error</a:t>
            </a:r>
            <a:r>
              <a:rPr lang="zh-CN" altLang="en-US" dirty="0"/>
              <a:t>错误。</a:t>
            </a:r>
            <a:endParaRPr lang="en-US" altLang="zh-CN" dirty="0"/>
          </a:p>
          <a:p>
            <a:endParaRPr kumimoji="1" lang="zh-CN" altLang="en-US" dirty="0"/>
          </a:p>
        </p:txBody>
      </p:sp>
      <p:sp>
        <p:nvSpPr>
          <p:cNvPr id="12" name="矩形 11"/>
          <p:cNvSpPr/>
          <p:nvPr/>
        </p:nvSpPr>
        <p:spPr>
          <a:xfrm>
            <a:off x="1097278" y="5197905"/>
            <a:ext cx="9787839" cy="369332"/>
          </a:xfrm>
          <a:prstGeom prst="rect">
            <a:avLst/>
          </a:prstGeom>
        </p:spPr>
        <p:txBody>
          <a:bodyPr wrap="square">
            <a:spAutoFit/>
          </a:bodyPr>
          <a:lstStyle/>
          <a:p>
            <a:r>
              <a:rPr lang="en-US" altLang="zh-CN" b="1" dirty="0"/>
              <a:t>4. </a:t>
            </a:r>
            <a:r>
              <a:rPr lang="en-US" altLang="zh-CN" b="1" dirty="0" err="1"/>
              <a:t>s.connect_ex</a:t>
            </a:r>
            <a:r>
              <a:rPr lang="en-US" altLang="zh-CN" b="1" dirty="0"/>
              <a:t>(</a:t>
            </a:r>
            <a:r>
              <a:rPr lang="en-US" altLang="zh-CN" b="1" dirty="0" err="1"/>
              <a:t>adddress</a:t>
            </a:r>
            <a:r>
              <a:rPr lang="en-US" altLang="zh-CN" b="1" dirty="0"/>
              <a:t>)         </a:t>
            </a:r>
            <a:r>
              <a:rPr lang="zh-CN" altLang="en-US" dirty="0"/>
              <a:t>功能与</a:t>
            </a:r>
            <a:r>
              <a:rPr lang="en-US" altLang="zh-CN" dirty="0"/>
              <a:t>connect(address)</a:t>
            </a:r>
            <a:r>
              <a:rPr lang="zh-CN" altLang="en-US" dirty="0"/>
              <a:t>相同，但是成功返回</a:t>
            </a:r>
            <a:r>
              <a:rPr lang="en-US" altLang="zh-CN" dirty="0"/>
              <a:t>0</a:t>
            </a:r>
            <a:r>
              <a:rPr lang="zh-CN" altLang="en-US" dirty="0"/>
              <a:t>，失败返回</a:t>
            </a:r>
            <a:r>
              <a:rPr lang="en-US" altLang="zh-CN" dirty="0" err="1"/>
              <a:t>errno</a:t>
            </a:r>
            <a:r>
              <a:rPr lang="zh-CN" altLang="en-US" dirty="0"/>
              <a:t>的值。</a:t>
            </a:r>
            <a:endParaRPr lang="en-US" altLang="zh-CN" dirty="0"/>
          </a:p>
        </p:txBody>
      </p:sp>
    </p:spTree>
    <p:extLst>
      <p:ext uri="{BB962C8B-B14F-4D97-AF65-F5344CB8AC3E}">
        <p14:creationId xmlns:p14="http://schemas.microsoft.com/office/powerpoint/2010/main" val="9606542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顾鲍尔</a:t>
            </a:r>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a:t>
            </a:fld>
            <a:endParaRPr lang="en-US" dirty="0"/>
          </a:p>
        </p:txBody>
      </p:sp>
      <p:sp>
        <p:nvSpPr>
          <p:cNvPr id="6" name="内容占位符 2"/>
          <p:cNvSpPr>
            <a:spLocks noGrp="1"/>
          </p:cNvSpPr>
          <p:nvPr>
            <p:ph idx="1"/>
          </p:nvPr>
        </p:nvSpPr>
        <p:spPr>
          <a:xfrm>
            <a:off x="1097280" y="1845734"/>
            <a:ext cx="7783673" cy="4023360"/>
          </a:xfrm>
        </p:spPr>
        <p:txBody>
          <a:bodyPr/>
          <a:lstStyle/>
          <a:p>
            <a:endParaRPr lang="zh-CN" altLang="en-US" dirty="0" smtClean="0"/>
          </a:p>
          <a:p>
            <a:r>
              <a:rPr lang="zh-CN" altLang="en-US" sz="2400" b="1" dirty="0" smtClean="0"/>
              <a:t>♥  曾就职于韩国</a:t>
            </a:r>
            <a:r>
              <a:rPr lang="en-US" altLang="zh-CN" sz="2400" b="1" dirty="0" err="1" smtClean="0"/>
              <a:t>NCsoft</a:t>
            </a:r>
            <a:r>
              <a:rPr lang="zh-CN" altLang="en-US" sz="2400" b="1" dirty="0" smtClean="0"/>
              <a:t>、搜狐畅游等知名互联网公司，负责开发多款系统平台和运维业务工具。</a:t>
            </a:r>
          </a:p>
          <a:p>
            <a:endParaRPr lang="en-US" altLang="zh-CN" sz="2400" b="1" dirty="0" smtClean="0"/>
          </a:p>
          <a:p>
            <a:r>
              <a:rPr lang="zh-CN" altLang="en-US" sz="2400" b="1" dirty="0" smtClean="0"/>
              <a:t>♥</a:t>
            </a:r>
            <a:r>
              <a:rPr lang="en-US" altLang="zh-CN" sz="2400" b="1" dirty="0" smtClean="0"/>
              <a:t>  </a:t>
            </a:r>
            <a:r>
              <a:rPr lang="zh-CN" altLang="en-US" sz="2400" b="1" dirty="0" smtClean="0"/>
              <a:t>博学教育</a:t>
            </a:r>
            <a:r>
              <a:rPr lang="zh-CN" altLang="en-US" sz="2400" b="1" dirty="0"/>
              <a:t>、</a:t>
            </a:r>
            <a:r>
              <a:rPr lang="zh-CN" altLang="en-US" sz="2400" b="1" dirty="0" smtClean="0"/>
              <a:t>上海交大慧谷特聘</a:t>
            </a:r>
            <a:r>
              <a:rPr lang="en-US" altLang="zh-CN" sz="2400" b="1" dirty="0" smtClean="0"/>
              <a:t>Python</a:t>
            </a:r>
            <a:r>
              <a:rPr lang="zh-CN" altLang="en-US" sz="2400" b="1" dirty="0" smtClean="0"/>
              <a:t>讲师。</a:t>
            </a:r>
          </a:p>
          <a:p>
            <a:endParaRPr lang="en-US" altLang="zh-CN" sz="2400" b="1" dirty="0" smtClean="0"/>
          </a:p>
          <a:p>
            <a:r>
              <a:rPr lang="zh-CN" altLang="en-US" sz="2400" b="1" dirty="0"/>
              <a:t>♥ </a:t>
            </a:r>
            <a:r>
              <a:rPr lang="zh-CN" altLang="en-US" sz="2400" b="1" dirty="0" smtClean="0"/>
              <a:t> </a:t>
            </a:r>
            <a:r>
              <a:rPr lang="en-US" altLang="zh-CN" sz="2400" b="1" dirty="0" smtClean="0"/>
              <a:t>2014</a:t>
            </a:r>
            <a:r>
              <a:rPr lang="zh-CN" altLang="en-US" sz="2400" b="1" dirty="0" smtClean="0"/>
              <a:t>年加入某世界五百强电商项目组，担任“高级</a:t>
            </a:r>
            <a:r>
              <a:rPr lang="en-US" altLang="zh-CN" sz="2400" b="1" dirty="0" smtClean="0"/>
              <a:t>Python</a:t>
            </a:r>
            <a:r>
              <a:rPr lang="zh-CN" altLang="en-US" sz="2400" b="1" dirty="0" smtClean="0"/>
              <a:t>运维开发”一职，先后独立开发了“自动发布平台”、“</a:t>
            </a:r>
            <a:r>
              <a:rPr lang="en-US" altLang="zh-CN" sz="2400" b="1" dirty="0" smtClean="0"/>
              <a:t>CMDB</a:t>
            </a:r>
            <a:r>
              <a:rPr lang="zh-CN" altLang="en-US" sz="2400" b="1" dirty="0" smtClean="0"/>
              <a:t>”、“</a:t>
            </a:r>
            <a:r>
              <a:rPr lang="en-US" altLang="zh-CN" sz="2400" b="1" dirty="0" err="1"/>
              <a:t>Work</a:t>
            </a:r>
            <a:r>
              <a:rPr lang="en-US" altLang="zh-CN" sz="2400" b="1" dirty="0" err="1" smtClean="0"/>
              <a:t>Flow</a:t>
            </a:r>
            <a:r>
              <a:rPr lang="zh-CN" altLang="en-US" sz="2400" b="1" dirty="0" smtClean="0"/>
              <a:t>”等自动化运维系统。</a:t>
            </a:r>
            <a:endParaRPr lang="en-US" altLang="zh-CN" sz="2400" b="1" dirty="0" smtClean="0"/>
          </a:p>
          <a:p>
            <a:endParaRPr lang="zh-CN" altLang="en-US" dirty="0"/>
          </a:p>
        </p:txBody>
      </p:sp>
      <p:pic>
        <p:nvPicPr>
          <p:cNvPr id="7" name="图片 6"/>
          <p:cNvPicPr>
            <a:picLocks noChangeAspect="1"/>
          </p:cNvPicPr>
          <p:nvPr/>
        </p:nvPicPr>
        <p:blipFill>
          <a:blip r:embed="rId2"/>
          <a:stretch>
            <a:fillRect/>
          </a:stretch>
        </p:blipFill>
        <p:spPr>
          <a:xfrm>
            <a:off x="8730641" y="2146473"/>
            <a:ext cx="2881682" cy="2976671"/>
          </a:xfrm>
          <a:prstGeom prst="rect">
            <a:avLst/>
          </a:prstGeom>
        </p:spPr>
      </p:pic>
      <p:pic>
        <p:nvPicPr>
          <p:cNvPr id="8" name="图片 7"/>
          <p:cNvPicPr>
            <a:picLocks noChangeAspect="1"/>
          </p:cNvPicPr>
          <p:nvPr/>
        </p:nvPicPr>
        <p:blipFill>
          <a:blip r:embed="rId3"/>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952436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5" name="内容占位符 2"/>
          <p:cNvSpPr>
            <a:spLocks noGrp="1"/>
          </p:cNvSpPr>
          <p:nvPr>
            <p:ph idx="1"/>
          </p:nvPr>
        </p:nvSpPr>
        <p:spPr>
          <a:xfrm>
            <a:off x="1097279" y="1845733"/>
            <a:ext cx="10306841" cy="4334729"/>
          </a:xfrm>
        </p:spPr>
        <p:txBody>
          <a:bodyPr>
            <a:normAutofit/>
          </a:bodyPr>
          <a:lstStyle/>
          <a:p>
            <a:r>
              <a:rPr lang="en-US" altLang="zh-CN" dirty="0" smtClean="0">
                <a:solidFill>
                  <a:schemeClr val="tx1"/>
                </a:solidFill>
              </a:rPr>
              <a:t>7.   </a:t>
            </a:r>
            <a:r>
              <a:rPr lang="en-US" altLang="zh-CN" dirty="0" err="1" smtClean="0">
                <a:solidFill>
                  <a:schemeClr val="tx1"/>
                </a:solidFill>
              </a:rPr>
              <a:t>s.fileno</a:t>
            </a:r>
            <a:r>
              <a:rPr lang="en-US" altLang="zh-CN" dirty="0" smtClean="0">
                <a:solidFill>
                  <a:schemeClr val="tx1"/>
                </a:solidFill>
              </a:rPr>
              <a:t>()      </a:t>
            </a:r>
            <a:r>
              <a:rPr lang="zh-CN" altLang="en-US" dirty="0" smtClean="0">
                <a:solidFill>
                  <a:schemeClr val="tx1"/>
                </a:solidFill>
              </a:rPr>
              <a:t>返回套接字的文件描述符</a:t>
            </a:r>
            <a:endParaRPr lang="en-US" altLang="zh-CN" dirty="0" smtClean="0">
              <a:solidFill>
                <a:schemeClr val="tx1"/>
              </a:solidFill>
            </a:endParaRPr>
          </a:p>
          <a:p>
            <a:r>
              <a:rPr lang="en-US" altLang="zh-CN" dirty="0" smtClean="0">
                <a:solidFill>
                  <a:schemeClr val="tx1"/>
                </a:solidFill>
              </a:rPr>
              <a:t>8.   </a:t>
            </a:r>
            <a:r>
              <a:rPr lang="en-US" altLang="zh-CN" dirty="0" err="1" smtClean="0">
                <a:solidFill>
                  <a:schemeClr val="tx1"/>
                </a:solidFill>
              </a:rPr>
              <a:t>s.getpeername</a:t>
            </a:r>
            <a:r>
              <a:rPr lang="en-US" altLang="zh-CN" dirty="0" smtClean="0">
                <a:solidFill>
                  <a:schemeClr val="tx1"/>
                </a:solidFill>
              </a:rPr>
              <a:t>()    </a:t>
            </a:r>
            <a:r>
              <a:rPr lang="zh-CN" altLang="en-US" dirty="0" smtClean="0">
                <a:solidFill>
                  <a:schemeClr val="tx1"/>
                </a:solidFill>
              </a:rPr>
              <a:t>       返回连接套接字的远程地址。返回值通常是元组</a:t>
            </a:r>
            <a:r>
              <a:rPr lang="en-US" altLang="zh-CN" dirty="0" smtClean="0">
                <a:solidFill>
                  <a:schemeClr val="tx1"/>
                </a:solidFill>
              </a:rPr>
              <a:t>(</a:t>
            </a:r>
            <a:r>
              <a:rPr lang="en-US" altLang="zh-CN" dirty="0" err="1" smtClean="0">
                <a:solidFill>
                  <a:schemeClr val="tx1"/>
                </a:solidFill>
              </a:rPr>
              <a:t>ipaddr,port</a:t>
            </a:r>
            <a:r>
              <a:rPr lang="en-US" altLang="zh-CN" dirty="0" smtClean="0">
                <a:solidFill>
                  <a:schemeClr val="tx1"/>
                </a:solidFill>
              </a:rPr>
              <a:t>)</a:t>
            </a:r>
          </a:p>
          <a:p>
            <a:r>
              <a:rPr lang="en-US" altLang="zh-CN" dirty="0" smtClean="0">
                <a:solidFill>
                  <a:schemeClr val="tx1"/>
                </a:solidFill>
              </a:rPr>
              <a:t>9.   </a:t>
            </a:r>
            <a:r>
              <a:rPr lang="en-US" altLang="zh-CN" dirty="0" err="1" smtClean="0">
                <a:solidFill>
                  <a:schemeClr val="tx1"/>
                </a:solidFill>
              </a:rPr>
              <a:t>s.getsockname</a:t>
            </a:r>
            <a:r>
              <a:rPr lang="en-US" altLang="zh-CN" dirty="0" smtClean="0">
                <a:solidFill>
                  <a:schemeClr val="tx1"/>
                </a:solidFill>
              </a:rPr>
              <a:t>()     </a:t>
            </a:r>
            <a:r>
              <a:rPr lang="zh-CN" altLang="en-US" dirty="0" smtClean="0">
                <a:solidFill>
                  <a:schemeClr val="tx1"/>
                </a:solidFill>
              </a:rPr>
              <a:t>      返回套接字自己的地址。通常是一个元组</a:t>
            </a:r>
            <a:r>
              <a:rPr lang="en-US" altLang="zh-CN" dirty="0" smtClean="0">
                <a:solidFill>
                  <a:schemeClr val="tx1"/>
                </a:solidFill>
              </a:rPr>
              <a:t>(</a:t>
            </a:r>
            <a:r>
              <a:rPr lang="en-US" altLang="zh-CN" dirty="0" err="1" smtClean="0">
                <a:solidFill>
                  <a:schemeClr val="tx1"/>
                </a:solidFill>
              </a:rPr>
              <a:t>ipaddr,port</a:t>
            </a:r>
            <a:r>
              <a:rPr lang="en-US" altLang="zh-CN" dirty="0" smtClean="0">
                <a:solidFill>
                  <a:schemeClr val="tx1"/>
                </a:solidFill>
              </a:rPr>
              <a:t>)</a:t>
            </a:r>
          </a:p>
          <a:p>
            <a:r>
              <a:rPr lang="en-US" altLang="zh-CN" dirty="0" smtClean="0">
                <a:solidFill>
                  <a:schemeClr val="tx1"/>
                </a:solidFill>
              </a:rPr>
              <a:t>11. </a:t>
            </a:r>
            <a:r>
              <a:rPr lang="en-US" altLang="zh-CN" dirty="0" err="1" smtClean="0">
                <a:solidFill>
                  <a:schemeClr val="tx1"/>
                </a:solidFill>
              </a:rPr>
              <a:t>s.gettimeout</a:t>
            </a:r>
            <a:r>
              <a:rPr lang="en-US" altLang="zh-CN" dirty="0" smtClean="0">
                <a:solidFill>
                  <a:schemeClr val="tx1"/>
                </a:solidFill>
              </a:rPr>
              <a:t>()         </a:t>
            </a:r>
            <a:r>
              <a:rPr lang="zh-CN" altLang="en-US" dirty="0" smtClean="0">
                <a:solidFill>
                  <a:schemeClr val="tx1"/>
                </a:solidFill>
              </a:rPr>
              <a:t>     </a:t>
            </a:r>
            <a:r>
              <a:rPr lang="en-US" altLang="zh-CN" dirty="0" smtClean="0">
                <a:solidFill>
                  <a:schemeClr val="tx1"/>
                </a:solidFill>
              </a:rPr>
              <a:t> </a:t>
            </a:r>
            <a:r>
              <a:rPr lang="zh-CN" altLang="en-US" dirty="0" smtClean="0">
                <a:solidFill>
                  <a:schemeClr val="tx1"/>
                </a:solidFill>
              </a:rPr>
              <a:t>返回当前超时期的值，单位是秒，如果没有设置超时期，则返回</a:t>
            </a:r>
            <a:r>
              <a:rPr lang="en-US" altLang="zh-CN" dirty="0" smtClean="0">
                <a:solidFill>
                  <a:schemeClr val="tx1"/>
                </a:solidFill>
              </a:rPr>
              <a:t>None</a:t>
            </a:r>
          </a:p>
          <a:p>
            <a:r>
              <a:rPr lang="en-US" altLang="zh-CN" dirty="0" smtClean="0">
                <a:solidFill>
                  <a:schemeClr val="tx1"/>
                </a:solidFill>
              </a:rPr>
              <a:t>12</a:t>
            </a:r>
            <a:r>
              <a:rPr lang="en-US" altLang="zh-CN" dirty="0">
                <a:solidFill>
                  <a:schemeClr val="tx1"/>
                </a:solidFill>
              </a:rPr>
              <a:t>. </a:t>
            </a:r>
            <a:r>
              <a:rPr lang="en-US" altLang="zh-CN" dirty="0" err="1">
                <a:solidFill>
                  <a:schemeClr val="tx1"/>
                </a:solidFill>
              </a:rPr>
              <a:t>s.recv</a:t>
            </a:r>
            <a:r>
              <a:rPr lang="en-US" altLang="zh-CN" dirty="0">
                <a:solidFill>
                  <a:schemeClr val="tx1"/>
                </a:solidFill>
              </a:rPr>
              <a:t>(</a:t>
            </a:r>
            <a:r>
              <a:rPr lang="en-US" altLang="zh-CN" dirty="0" err="1">
                <a:solidFill>
                  <a:schemeClr val="tx1"/>
                </a:solidFill>
              </a:rPr>
              <a:t>bufsize,flag</a:t>
            </a:r>
            <a:r>
              <a:rPr lang="en-US" altLang="zh-CN" dirty="0">
                <a:solidFill>
                  <a:schemeClr val="tx1"/>
                </a:solidFill>
              </a:rPr>
              <a:t>)        </a:t>
            </a:r>
            <a:r>
              <a:rPr lang="zh-CN" altLang="en-US" dirty="0" smtClean="0">
                <a:solidFill>
                  <a:schemeClr val="tx1"/>
                </a:solidFill>
              </a:rPr>
              <a:t>接受</a:t>
            </a:r>
            <a:r>
              <a:rPr lang="en-US" altLang="zh-CN" dirty="0">
                <a:solidFill>
                  <a:schemeClr val="tx1"/>
                </a:solidFill>
              </a:rPr>
              <a:t>TCP</a:t>
            </a:r>
            <a:r>
              <a:rPr lang="zh-CN" altLang="en-US" dirty="0">
                <a:solidFill>
                  <a:schemeClr val="tx1"/>
                </a:solidFill>
              </a:rPr>
              <a:t>套接字的数据。数据以字符串形式返回，</a:t>
            </a:r>
            <a:r>
              <a:rPr lang="en-US" altLang="zh-CN" dirty="0" err="1">
                <a:solidFill>
                  <a:schemeClr val="tx1"/>
                </a:solidFill>
              </a:rPr>
              <a:t>bufsize</a:t>
            </a:r>
            <a:r>
              <a:rPr lang="zh-CN" altLang="en-US" dirty="0">
                <a:solidFill>
                  <a:schemeClr val="tx1"/>
                </a:solidFill>
              </a:rPr>
              <a:t>指定要接收的最大数据量。</a:t>
            </a:r>
            <a:r>
              <a:rPr lang="en-US" altLang="zh-CN" dirty="0">
                <a:solidFill>
                  <a:schemeClr val="tx1"/>
                </a:solidFill>
              </a:rPr>
              <a:t>flag</a:t>
            </a:r>
            <a:r>
              <a:rPr lang="zh-CN" altLang="en-US" dirty="0">
                <a:solidFill>
                  <a:schemeClr val="tx1"/>
                </a:solidFill>
              </a:rPr>
              <a:t>提供有关消息的其他信息，通常可以</a:t>
            </a:r>
            <a:r>
              <a:rPr lang="zh-CN" altLang="en-US" dirty="0" smtClean="0">
                <a:solidFill>
                  <a:schemeClr val="tx1"/>
                </a:solidFill>
              </a:rPr>
              <a:t>忽略</a:t>
            </a:r>
            <a:r>
              <a:rPr lang="en-US" altLang="zh-CN" dirty="0" smtClean="0">
                <a:solidFill>
                  <a:schemeClr val="tx1"/>
                </a:solidFill>
              </a:rPr>
              <a:t>.</a:t>
            </a:r>
          </a:p>
          <a:p>
            <a:r>
              <a:rPr lang="en-US" altLang="zh-CN" dirty="0">
                <a:solidFill>
                  <a:schemeClr val="tx1"/>
                </a:solidFill>
              </a:rPr>
              <a:t>13. </a:t>
            </a:r>
            <a:r>
              <a:rPr lang="en-US" altLang="zh-CN" dirty="0" err="1">
                <a:solidFill>
                  <a:schemeClr val="tx1"/>
                </a:solidFill>
              </a:rPr>
              <a:t>s.recvfrom</a:t>
            </a:r>
            <a:r>
              <a:rPr lang="en-US" altLang="zh-CN" dirty="0">
                <a:solidFill>
                  <a:schemeClr val="tx1"/>
                </a:solidFill>
              </a:rPr>
              <a:t>(</a:t>
            </a:r>
            <a:r>
              <a:rPr lang="en-US" altLang="zh-CN" dirty="0" err="1">
                <a:solidFill>
                  <a:schemeClr val="tx1"/>
                </a:solidFill>
              </a:rPr>
              <a:t>bufsize</a:t>
            </a:r>
            <a:r>
              <a:rPr lang="en-US" altLang="zh-CN" dirty="0">
                <a:solidFill>
                  <a:schemeClr val="tx1"/>
                </a:solidFill>
              </a:rPr>
              <a:t>[.flag])   </a:t>
            </a:r>
            <a:r>
              <a:rPr lang="zh-CN" altLang="en-US" dirty="0">
                <a:solidFill>
                  <a:schemeClr val="tx1"/>
                </a:solidFill>
              </a:rPr>
              <a:t>接受</a:t>
            </a:r>
            <a:r>
              <a:rPr lang="en-US" altLang="zh-CN" dirty="0">
                <a:solidFill>
                  <a:schemeClr val="tx1"/>
                </a:solidFill>
              </a:rPr>
              <a:t>UDP</a:t>
            </a:r>
            <a:r>
              <a:rPr lang="zh-CN" altLang="en-US" dirty="0">
                <a:solidFill>
                  <a:schemeClr val="tx1"/>
                </a:solidFill>
              </a:rPr>
              <a:t>套接字的数据。与</a:t>
            </a:r>
            <a:r>
              <a:rPr lang="en-US" altLang="zh-CN" dirty="0" err="1">
                <a:solidFill>
                  <a:schemeClr val="tx1"/>
                </a:solidFill>
              </a:rPr>
              <a:t>recv</a:t>
            </a:r>
            <a:r>
              <a:rPr lang="en-US" altLang="zh-CN" dirty="0">
                <a:solidFill>
                  <a:schemeClr val="tx1"/>
                </a:solidFill>
              </a:rPr>
              <a:t>()</a:t>
            </a:r>
            <a:r>
              <a:rPr lang="zh-CN" altLang="en-US" dirty="0">
                <a:solidFill>
                  <a:schemeClr val="tx1"/>
                </a:solidFill>
              </a:rPr>
              <a:t>类似，但返回值是（</a:t>
            </a:r>
            <a:r>
              <a:rPr lang="en-US" altLang="zh-CN" dirty="0" err="1">
                <a:solidFill>
                  <a:schemeClr val="tx1"/>
                </a:solidFill>
              </a:rPr>
              <a:t>data,address</a:t>
            </a:r>
            <a:r>
              <a:rPr lang="zh-CN" altLang="en-US" dirty="0">
                <a:solidFill>
                  <a:schemeClr val="tx1"/>
                </a:solidFill>
              </a:rPr>
              <a:t>）。其中</a:t>
            </a:r>
            <a:r>
              <a:rPr lang="en-US" altLang="zh-CN" dirty="0">
                <a:solidFill>
                  <a:schemeClr val="tx1"/>
                </a:solidFill>
              </a:rPr>
              <a:t>data</a:t>
            </a:r>
            <a:r>
              <a:rPr lang="zh-CN" altLang="en-US" dirty="0">
                <a:solidFill>
                  <a:schemeClr val="tx1"/>
                </a:solidFill>
              </a:rPr>
              <a:t>是包含接收数据的字符串，</a:t>
            </a:r>
            <a:r>
              <a:rPr lang="en-US" altLang="zh-CN" dirty="0">
                <a:solidFill>
                  <a:schemeClr val="tx1"/>
                </a:solidFill>
              </a:rPr>
              <a:t>address</a:t>
            </a:r>
            <a:r>
              <a:rPr lang="zh-CN" altLang="en-US" dirty="0">
                <a:solidFill>
                  <a:schemeClr val="tx1"/>
                </a:solidFill>
              </a:rPr>
              <a:t>是发送数据的套接字地址</a:t>
            </a:r>
            <a:r>
              <a:rPr lang="zh-CN" altLang="en-US" dirty="0" smtClean="0">
                <a:solidFill>
                  <a:schemeClr val="tx1"/>
                </a:solidFill>
              </a:rPr>
              <a:t>。</a:t>
            </a:r>
            <a:endParaRPr lang="en-US" altLang="zh-CN" dirty="0" smtClean="0">
              <a:solidFill>
                <a:schemeClr val="tx1"/>
              </a:solidFill>
            </a:endParaRPr>
          </a:p>
          <a:p>
            <a:r>
              <a:rPr lang="en-US" altLang="zh-CN" dirty="0">
                <a:solidFill>
                  <a:schemeClr val="tx1"/>
                </a:solidFill>
              </a:rPr>
              <a:t>14. </a:t>
            </a:r>
            <a:r>
              <a:rPr lang="en-US" altLang="zh-CN" dirty="0" err="1">
                <a:solidFill>
                  <a:schemeClr val="tx1"/>
                </a:solidFill>
              </a:rPr>
              <a:t>s.send</a:t>
            </a:r>
            <a:r>
              <a:rPr lang="en-US" altLang="zh-CN" dirty="0">
                <a:solidFill>
                  <a:schemeClr val="tx1"/>
                </a:solidFill>
              </a:rPr>
              <a:t>(string[,flag])       </a:t>
            </a:r>
            <a:r>
              <a:rPr lang="zh-CN" altLang="en-US" dirty="0">
                <a:solidFill>
                  <a:schemeClr val="tx1"/>
                </a:solidFill>
              </a:rPr>
              <a:t>发送</a:t>
            </a:r>
            <a:r>
              <a:rPr lang="en-US" altLang="zh-CN" dirty="0">
                <a:solidFill>
                  <a:schemeClr val="tx1"/>
                </a:solidFill>
              </a:rPr>
              <a:t>TCP</a:t>
            </a:r>
            <a:r>
              <a:rPr lang="zh-CN" altLang="en-US" dirty="0">
                <a:solidFill>
                  <a:schemeClr val="tx1"/>
                </a:solidFill>
              </a:rPr>
              <a:t>数据。将</a:t>
            </a:r>
            <a:r>
              <a:rPr lang="en-US" altLang="zh-CN" dirty="0">
                <a:solidFill>
                  <a:schemeClr val="tx1"/>
                </a:solidFill>
              </a:rPr>
              <a:t>string</a:t>
            </a:r>
            <a:r>
              <a:rPr lang="zh-CN" altLang="en-US" dirty="0">
                <a:solidFill>
                  <a:schemeClr val="tx1"/>
                </a:solidFill>
              </a:rPr>
              <a:t>中的数据发送到连接的套接字。返回值是要发送的字节数量，该数量可能小于</a:t>
            </a:r>
            <a:r>
              <a:rPr lang="en-US" altLang="zh-CN" dirty="0">
                <a:solidFill>
                  <a:schemeClr val="tx1"/>
                </a:solidFill>
              </a:rPr>
              <a:t>string</a:t>
            </a:r>
            <a:r>
              <a:rPr lang="zh-CN" altLang="en-US" dirty="0">
                <a:solidFill>
                  <a:schemeClr val="tx1"/>
                </a:solidFill>
              </a:rPr>
              <a:t>的字节大小。</a:t>
            </a:r>
          </a:p>
        </p:txBody>
      </p:sp>
    </p:spTree>
    <p:extLst>
      <p:ext uri="{BB962C8B-B14F-4D97-AF65-F5344CB8AC3E}">
        <p14:creationId xmlns:p14="http://schemas.microsoft.com/office/powerpoint/2010/main" val="6629601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097280" y="2472034"/>
            <a:ext cx="10306841" cy="2550903"/>
          </a:xfrm>
        </p:spPr>
        <p:txBody>
          <a:bodyPr>
            <a:normAutofit/>
          </a:bodyPr>
          <a:lstStyle/>
          <a:p>
            <a:r>
              <a:rPr lang="en-US" altLang="zh-CN" dirty="0" smtClean="0">
                <a:solidFill>
                  <a:schemeClr val="tx1"/>
                </a:solidFill>
              </a:rPr>
              <a:t>15</a:t>
            </a:r>
            <a:r>
              <a:rPr lang="en-US" altLang="zh-CN" dirty="0">
                <a:solidFill>
                  <a:schemeClr val="tx1"/>
                </a:solidFill>
              </a:rPr>
              <a:t>. </a:t>
            </a:r>
            <a:r>
              <a:rPr lang="en-US" altLang="zh-CN" dirty="0" err="1">
                <a:solidFill>
                  <a:schemeClr val="tx1"/>
                </a:solidFill>
              </a:rPr>
              <a:t>s.sendall</a:t>
            </a:r>
            <a:r>
              <a:rPr lang="en-US" altLang="zh-CN" dirty="0">
                <a:solidFill>
                  <a:schemeClr val="tx1"/>
                </a:solidFill>
              </a:rPr>
              <a:t>(string[,flag])    </a:t>
            </a:r>
            <a:r>
              <a:rPr lang="zh-CN" altLang="en-US" dirty="0">
                <a:solidFill>
                  <a:schemeClr val="tx1"/>
                </a:solidFill>
              </a:rPr>
              <a:t>完整发送</a:t>
            </a:r>
            <a:r>
              <a:rPr lang="en-US" altLang="zh-CN" dirty="0">
                <a:solidFill>
                  <a:schemeClr val="tx1"/>
                </a:solidFill>
              </a:rPr>
              <a:t>TCP</a:t>
            </a:r>
            <a:r>
              <a:rPr lang="zh-CN" altLang="en-US" dirty="0">
                <a:solidFill>
                  <a:schemeClr val="tx1"/>
                </a:solidFill>
              </a:rPr>
              <a:t>数据。将</a:t>
            </a:r>
            <a:r>
              <a:rPr lang="en-US" altLang="zh-CN" dirty="0">
                <a:solidFill>
                  <a:schemeClr val="tx1"/>
                </a:solidFill>
              </a:rPr>
              <a:t>string</a:t>
            </a:r>
            <a:r>
              <a:rPr lang="zh-CN" altLang="en-US" dirty="0">
                <a:solidFill>
                  <a:schemeClr val="tx1"/>
                </a:solidFill>
              </a:rPr>
              <a:t>中的数据发送到连接的套接字，但在返回之前会尝试发送所有数据。成功返回</a:t>
            </a:r>
            <a:r>
              <a:rPr lang="en-US" altLang="zh-CN" dirty="0">
                <a:solidFill>
                  <a:schemeClr val="tx1"/>
                </a:solidFill>
              </a:rPr>
              <a:t>None</a:t>
            </a:r>
            <a:r>
              <a:rPr lang="zh-CN" altLang="en-US" dirty="0">
                <a:solidFill>
                  <a:schemeClr val="tx1"/>
                </a:solidFill>
              </a:rPr>
              <a:t>，失败则抛出异常</a:t>
            </a:r>
            <a:r>
              <a:rPr lang="zh-CN" altLang="en-US" dirty="0" smtClean="0">
                <a:solidFill>
                  <a:schemeClr val="tx1"/>
                </a:solidFill>
              </a:rPr>
              <a:t>。</a:t>
            </a:r>
            <a:endParaRPr lang="en-US" altLang="zh-CN" dirty="0" smtClean="0">
              <a:solidFill>
                <a:schemeClr val="tx1"/>
              </a:solidFill>
            </a:endParaRPr>
          </a:p>
          <a:p>
            <a:r>
              <a:rPr lang="en-US" altLang="zh-CN" dirty="0">
                <a:solidFill>
                  <a:schemeClr val="tx1"/>
                </a:solidFill>
              </a:rPr>
              <a:t>16. </a:t>
            </a:r>
            <a:r>
              <a:rPr lang="en-US" altLang="zh-CN" dirty="0" err="1">
                <a:solidFill>
                  <a:schemeClr val="tx1"/>
                </a:solidFill>
              </a:rPr>
              <a:t>s.sendto</a:t>
            </a:r>
            <a:r>
              <a:rPr lang="en-US" altLang="zh-CN" dirty="0">
                <a:solidFill>
                  <a:schemeClr val="tx1"/>
                </a:solidFill>
              </a:rPr>
              <a:t>(string[,flag],address)     </a:t>
            </a:r>
            <a:r>
              <a:rPr lang="zh-CN" altLang="en-US" dirty="0">
                <a:solidFill>
                  <a:schemeClr val="tx1"/>
                </a:solidFill>
              </a:rPr>
              <a:t>发送</a:t>
            </a:r>
            <a:r>
              <a:rPr lang="en-US" altLang="zh-CN" dirty="0">
                <a:solidFill>
                  <a:schemeClr val="tx1"/>
                </a:solidFill>
              </a:rPr>
              <a:t>UDP</a:t>
            </a:r>
            <a:r>
              <a:rPr lang="zh-CN" altLang="en-US" dirty="0">
                <a:solidFill>
                  <a:schemeClr val="tx1"/>
                </a:solidFill>
              </a:rPr>
              <a:t>数据。将数据发送到套接字，</a:t>
            </a:r>
            <a:r>
              <a:rPr lang="en-US" altLang="zh-CN" dirty="0">
                <a:solidFill>
                  <a:schemeClr val="tx1"/>
                </a:solidFill>
              </a:rPr>
              <a:t>address</a:t>
            </a:r>
            <a:r>
              <a:rPr lang="zh-CN" altLang="en-US" dirty="0">
                <a:solidFill>
                  <a:schemeClr val="tx1"/>
                </a:solidFill>
              </a:rPr>
              <a:t>是形式为（</a:t>
            </a:r>
            <a:r>
              <a:rPr lang="en-US" altLang="zh-CN" dirty="0" err="1">
                <a:solidFill>
                  <a:schemeClr val="tx1"/>
                </a:solidFill>
              </a:rPr>
              <a:t>ipaddr</a:t>
            </a:r>
            <a:r>
              <a:rPr lang="zh-CN" altLang="en-US" dirty="0">
                <a:solidFill>
                  <a:schemeClr val="tx1"/>
                </a:solidFill>
              </a:rPr>
              <a:t>，</a:t>
            </a:r>
            <a:r>
              <a:rPr lang="en-US" altLang="zh-CN" dirty="0">
                <a:solidFill>
                  <a:schemeClr val="tx1"/>
                </a:solidFill>
              </a:rPr>
              <a:t>port</a:t>
            </a:r>
            <a:r>
              <a:rPr lang="zh-CN" altLang="en-US" dirty="0">
                <a:solidFill>
                  <a:schemeClr val="tx1"/>
                </a:solidFill>
              </a:rPr>
              <a:t>）的元组，指定远程地址。返回值是发送的字节数</a:t>
            </a:r>
            <a:r>
              <a:rPr lang="zh-CN" altLang="en-US" dirty="0" smtClean="0">
                <a:solidFill>
                  <a:schemeClr val="tx1"/>
                </a:solidFill>
              </a:rPr>
              <a:t>。</a:t>
            </a:r>
            <a:endParaRPr lang="en-US" altLang="zh-CN" dirty="0" smtClean="0">
              <a:solidFill>
                <a:schemeClr val="tx1"/>
              </a:solidFill>
            </a:endParaRPr>
          </a:p>
          <a:p>
            <a:r>
              <a:rPr lang="en-US" altLang="zh-CN" dirty="0" smtClean="0">
                <a:solidFill>
                  <a:schemeClr val="tx1"/>
                </a:solidFill>
              </a:rPr>
              <a:t>19</a:t>
            </a:r>
            <a:r>
              <a:rPr lang="en-US" altLang="zh-CN" dirty="0">
                <a:solidFill>
                  <a:schemeClr val="tx1"/>
                </a:solidFill>
              </a:rPr>
              <a:t>. </a:t>
            </a:r>
            <a:r>
              <a:rPr lang="en-US" altLang="zh-CN" dirty="0" err="1">
                <a:solidFill>
                  <a:schemeClr val="tx1"/>
                </a:solidFill>
              </a:rPr>
              <a:t>s.settimeout</a:t>
            </a:r>
            <a:r>
              <a:rPr lang="en-US" altLang="zh-CN" dirty="0">
                <a:solidFill>
                  <a:schemeClr val="tx1"/>
                </a:solidFill>
              </a:rPr>
              <a:t>(timeout)         </a:t>
            </a:r>
            <a:r>
              <a:rPr lang="zh-CN" altLang="en-US" dirty="0">
                <a:solidFill>
                  <a:schemeClr val="tx1"/>
                </a:solidFill>
              </a:rPr>
              <a:t>设置套接字操作的超时期，</a:t>
            </a:r>
            <a:r>
              <a:rPr lang="en-US" altLang="zh-CN" dirty="0">
                <a:solidFill>
                  <a:schemeClr val="tx1"/>
                </a:solidFill>
              </a:rPr>
              <a:t>timeout</a:t>
            </a:r>
            <a:r>
              <a:rPr lang="zh-CN" altLang="en-US" dirty="0">
                <a:solidFill>
                  <a:schemeClr val="tx1"/>
                </a:solidFill>
              </a:rPr>
              <a:t>是一个浮点数，单位是秒。值为</a:t>
            </a:r>
            <a:r>
              <a:rPr lang="en-US" altLang="zh-CN" dirty="0">
                <a:solidFill>
                  <a:schemeClr val="tx1"/>
                </a:solidFill>
              </a:rPr>
              <a:t>None</a:t>
            </a:r>
            <a:r>
              <a:rPr lang="zh-CN" altLang="en-US" dirty="0">
                <a:solidFill>
                  <a:schemeClr val="tx1"/>
                </a:solidFill>
              </a:rPr>
              <a:t>表示没有超时期。一般，超时期应该在刚创建套接字时设置，因为它们可能用于连接的操作</a:t>
            </a:r>
          </a:p>
        </p:txBody>
      </p:sp>
    </p:spTree>
    <p:extLst>
      <p:ext uri="{BB962C8B-B14F-4D97-AF65-F5344CB8AC3E}">
        <p14:creationId xmlns:p14="http://schemas.microsoft.com/office/powerpoint/2010/main" val="10139615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zh-CN" altLang="en-US" sz="3200" b="1" dirty="0"/>
              <a:t>服务器端开发</a:t>
            </a:r>
          </a:p>
        </p:txBody>
      </p:sp>
    </p:spTree>
    <p:extLst>
      <p:ext uri="{BB962C8B-B14F-4D97-AF65-F5344CB8AC3E}">
        <p14:creationId xmlns:p14="http://schemas.microsoft.com/office/powerpoint/2010/main" val="715919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zh-CN" altLang="en-US" sz="3200" b="1" dirty="0" smtClean="0"/>
              <a:t>客户端</a:t>
            </a:r>
            <a:r>
              <a:rPr kumimoji="1" lang="zh-CN" altLang="en-US" sz="3200" b="1" dirty="0"/>
              <a:t>开发</a:t>
            </a:r>
          </a:p>
        </p:txBody>
      </p:sp>
    </p:spTree>
    <p:extLst>
      <p:ext uri="{BB962C8B-B14F-4D97-AF65-F5344CB8AC3E}">
        <p14:creationId xmlns:p14="http://schemas.microsoft.com/office/powerpoint/2010/main" val="17192700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en-US" altLang="zh-CN" sz="3200" b="1" dirty="0" smtClean="0"/>
              <a:t>Socket</a:t>
            </a:r>
            <a:r>
              <a:rPr kumimoji="1" lang="zh-CN" altLang="en-US" sz="3200" b="1" dirty="0" smtClean="0"/>
              <a:t>异步通信</a:t>
            </a:r>
            <a:endParaRPr kumimoji="1" lang="zh-CN" altLang="en-US" sz="3200" b="1" dirty="0"/>
          </a:p>
        </p:txBody>
      </p:sp>
    </p:spTree>
    <p:extLst>
      <p:ext uri="{BB962C8B-B14F-4D97-AF65-F5344CB8AC3E}">
        <p14:creationId xmlns:p14="http://schemas.microsoft.com/office/powerpoint/2010/main" val="16630951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25</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r>
              <a:rPr lang="en-US" altLang="zh-CN" b="1" dirty="0" err="1"/>
              <a:t>SocketServer</a:t>
            </a:r>
            <a:r>
              <a:rPr lang="zh-CN" altLang="en-US" b="1" dirty="0"/>
              <a:t>框架</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7" name="内容占位符 5"/>
          <p:cNvPicPr>
            <a:picLocks noGrp="1" noChangeAspect="1"/>
          </p:cNvPicPr>
          <p:nvPr>
            <p:ph idx="1"/>
          </p:nvPr>
        </p:nvPicPr>
        <p:blipFill>
          <a:blip r:embed="rId3"/>
          <a:stretch>
            <a:fillRect/>
          </a:stretch>
        </p:blipFill>
        <p:spPr>
          <a:xfrm>
            <a:off x="1197534" y="1826869"/>
            <a:ext cx="9958146" cy="4386643"/>
          </a:xfrm>
          <a:prstGeom prst="rect">
            <a:avLst/>
          </a:prstGeom>
        </p:spPr>
      </p:pic>
    </p:spTree>
    <p:extLst>
      <p:ext uri="{BB962C8B-B14F-4D97-AF65-F5344CB8AC3E}">
        <p14:creationId xmlns:p14="http://schemas.microsoft.com/office/powerpoint/2010/main" val="18524221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r>
              <a:rPr lang="en-US" altLang="zh-CN" b="1" dirty="0" err="1"/>
              <a:t>SocketServer</a:t>
            </a:r>
            <a:r>
              <a:rPr lang="zh-CN" altLang="en-US" b="1" dirty="0"/>
              <a:t>框架</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1154083" y="1785643"/>
            <a:ext cx="10058400" cy="4504987"/>
          </a:xfrm>
          <a:prstGeom prst="rect">
            <a:avLst/>
          </a:prstGeom>
        </p:spPr>
      </p:pic>
    </p:spTree>
    <p:extLst>
      <p:ext uri="{BB962C8B-B14F-4D97-AF65-F5344CB8AC3E}">
        <p14:creationId xmlns:p14="http://schemas.microsoft.com/office/powerpoint/2010/main" val="17715514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27</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smtClean="0"/>
              <a:t>SocketServer</a:t>
            </a:r>
            <a:r>
              <a:rPr lang="zh-CN" altLang="en-US" b="1" dirty="0" smtClean="0"/>
              <a:t>框架－</a:t>
            </a:r>
            <a:r>
              <a:rPr lang="en-US" altLang="zh-CN" b="1" dirty="0" smtClean="0"/>
              <a:t>Server</a:t>
            </a:r>
            <a:r>
              <a:rPr lang="zh-CN" altLang="en-US" b="1" dirty="0" smtClean="0"/>
              <a:t>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a:spLocks noGrp="1"/>
          </p:cNvSpPr>
          <p:nvPr>
            <p:ph idx="1"/>
          </p:nvPr>
        </p:nvSpPr>
        <p:spPr>
          <a:xfrm>
            <a:off x="2841385" y="1861734"/>
            <a:ext cx="7506893" cy="4023360"/>
          </a:xfrm>
        </p:spPr>
        <p:txBody>
          <a:bodyPr>
            <a:noAutofit/>
          </a:bodyPr>
          <a:lstStyle/>
          <a:p>
            <a:pPr marL="0" indent="0">
              <a:lnSpc>
                <a:spcPct val="120000"/>
              </a:lnSpc>
              <a:spcBef>
                <a:spcPts val="0"/>
              </a:spcBef>
              <a:spcAft>
                <a:spcPts val="0"/>
              </a:spcAft>
              <a:buNone/>
            </a:pPr>
            <a:r>
              <a:rPr lang="en-US" altLang="zh-CN" sz="1500" dirty="0"/>
              <a:t>import </a:t>
            </a:r>
            <a:r>
              <a:rPr lang="en-US" altLang="zh-CN" sz="1500" dirty="0" err="1" smtClean="0"/>
              <a:t>SocketServer</a:t>
            </a:r>
            <a:r>
              <a:rPr lang="en-US" altLang="zh-CN" sz="1500" dirty="0" smtClean="0"/>
              <a:t>, </a:t>
            </a:r>
            <a:r>
              <a:rPr lang="en-US" altLang="zh-CN" sz="1500" dirty="0"/>
              <a:t>commands</a:t>
            </a:r>
          </a:p>
          <a:p>
            <a:pPr marL="0" indent="0">
              <a:lnSpc>
                <a:spcPct val="120000"/>
              </a:lnSpc>
              <a:spcBef>
                <a:spcPts val="0"/>
              </a:spcBef>
              <a:spcAft>
                <a:spcPts val="0"/>
              </a:spcAft>
              <a:buNone/>
            </a:pPr>
            <a:r>
              <a:rPr lang="en-US" altLang="zh-CN" sz="1500" dirty="0" smtClean="0"/>
              <a:t>from </a:t>
            </a:r>
            <a:r>
              <a:rPr lang="en-US" altLang="zh-CN" sz="1500" dirty="0"/>
              <a:t>time import </a:t>
            </a:r>
            <a:r>
              <a:rPr lang="en-US" altLang="zh-CN" sz="1500" dirty="0" err="1"/>
              <a:t>ctime</a:t>
            </a:r>
            <a:endParaRPr lang="en-US" altLang="zh-CN" sz="1500" dirty="0"/>
          </a:p>
          <a:p>
            <a:pPr marL="0" indent="0">
              <a:lnSpc>
                <a:spcPct val="120000"/>
              </a:lnSpc>
              <a:spcBef>
                <a:spcPts val="0"/>
              </a:spcBef>
              <a:spcAft>
                <a:spcPts val="0"/>
              </a:spcAft>
              <a:buNone/>
            </a:pPr>
            <a:r>
              <a:rPr lang="en-US" altLang="zh-CN" sz="1500" dirty="0" smtClean="0"/>
              <a:t>class Servers(</a:t>
            </a:r>
            <a:r>
              <a:rPr lang="en-US" altLang="zh-CN" sz="1500" dirty="0" err="1" smtClean="0"/>
              <a:t>SocketServer.StreamRequestHandler</a:t>
            </a:r>
            <a:r>
              <a:rPr lang="en-US" altLang="zh-CN" sz="1500" dirty="0" smtClean="0"/>
              <a:t>):</a:t>
            </a:r>
            <a:endParaRPr lang="en-US" altLang="zh-CN" sz="1500" dirty="0"/>
          </a:p>
          <a:p>
            <a:pPr>
              <a:lnSpc>
                <a:spcPct val="120000"/>
              </a:lnSpc>
              <a:spcBef>
                <a:spcPts val="0"/>
              </a:spcBef>
              <a:spcAft>
                <a:spcPts val="0"/>
              </a:spcAft>
            </a:pPr>
            <a:r>
              <a:rPr lang="en-US" altLang="zh-CN" sz="1500" dirty="0"/>
              <a:t>   </a:t>
            </a:r>
            <a:r>
              <a:rPr lang="en-US" altLang="zh-CN" sz="1500" dirty="0" err="1" smtClean="0"/>
              <a:t>def</a:t>
            </a:r>
            <a:r>
              <a:rPr lang="en-US" altLang="zh-CN" sz="1500" dirty="0" smtClean="0"/>
              <a:t> </a:t>
            </a:r>
            <a:r>
              <a:rPr lang="en-US" altLang="zh-CN" sz="1500" dirty="0"/>
              <a:t>handle(self):</a:t>
            </a:r>
          </a:p>
          <a:p>
            <a:pPr>
              <a:lnSpc>
                <a:spcPct val="120000"/>
              </a:lnSpc>
              <a:spcBef>
                <a:spcPts val="0"/>
              </a:spcBef>
              <a:spcAft>
                <a:spcPts val="0"/>
              </a:spcAft>
            </a:pPr>
            <a:r>
              <a:rPr lang="en-US" altLang="zh-CN" sz="1500" dirty="0"/>
              <a:t>       </a:t>
            </a:r>
            <a:r>
              <a:rPr lang="en-US" altLang="zh-CN" sz="1500" dirty="0" smtClean="0"/>
              <a:t>print </a:t>
            </a:r>
            <a:r>
              <a:rPr lang="en-US" altLang="zh-CN" sz="1500" dirty="0"/>
              <a:t>'got connection from ',</a:t>
            </a:r>
            <a:r>
              <a:rPr lang="en-US" altLang="zh-CN" sz="1500" dirty="0" err="1"/>
              <a:t>self.client_address</a:t>
            </a:r>
            <a:endParaRPr lang="en-US" altLang="zh-CN" sz="1500" dirty="0"/>
          </a:p>
          <a:p>
            <a:pPr>
              <a:lnSpc>
                <a:spcPct val="120000"/>
              </a:lnSpc>
              <a:spcBef>
                <a:spcPts val="0"/>
              </a:spcBef>
              <a:spcAft>
                <a:spcPts val="0"/>
              </a:spcAft>
            </a:pPr>
            <a:r>
              <a:rPr lang="en-US" altLang="zh-CN" sz="1500" dirty="0"/>
              <a:t>       </a:t>
            </a:r>
            <a:r>
              <a:rPr lang="en-US" altLang="zh-CN" sz="1500" dirty="0" err="1" smtClean="0"/>
              <a:t>self.wfile.write</a:t>
            </a:r>
            <a:r>
              <a:rPr lang="en-US" altLang="zh-CN" sz="1500" dirty="0"/>
              <a:t>('connection %s:%s at %s succeed!' % (</a:t>
            </a:r>
            <a:r>
              <a:rPr lang="en-US" altLang="zh-CN" sz="1500" dirty="0" err="1"/>
              <a:t>host,port,ctime</a:t>
            </a:r>
            <a:r>
              <a:rPr lang="en-US" altLang="zh-CN" sz="1500" dirty="0"/>
              <a:t>()))</a:t>
            </a:r>
          </a:p>
          <a:p>
            <a:pPr>
              <a:lnSpc>
                <a:spcPct val="120000"/>
              </a:lnSpc>
              <a:spcBef>
                <a:spcPts val="0"/>
              </a:spcBef>
              <a:spcAft>
                <a:spcPts val="0"/>
              </a:spcAft>
            </a:pPr>
            <a:r>
              <a:rPr lang="en-US" altLang="zh-CN" sz="1500" dirty="0"/>
              <a:t>       </a:t>
            </a:r>
            <a:r>
              <a:rPr lang="en-US" altLang="zh-CN" sz="1500" dirty="0" smtClean="0"/>
              <a:t>while </a:t>
            </a:r>
            <a:r>
              <a:rPr lang="en-US" altLang="zh-CN" sz="1500" dirty="0"/>
              <a:t>True:</a:t>
            </a:r>
          </a:p>
          <a:p>
            <a:pPr marL="0">
              <a:lnSpc>
                <a:spcPct val="120000"/>
              </a:lnSpc>
              <a:spcBef>
                <a:spcPts val="0"/>
              </a:spcBef>
              <a:spcAft>
                <a:spcPts val="0"/>
              </a:spcAft>
            </a:pPr>
            <a:r>
              <a:rPr lang="en-US" altLang="zh-CN" sz="1500" dirty="0"/>
              <a:t>           </a:t>
            </a:r>
            <a:r>
              <a:rPr lang="en-US" altLang="zh-CN" sz="1500" dirty="0" err="1" smtClean="0"/>
              <a:t>self.data</a:t>
            </a:r>
            <a:r>
              <a:rPr lang="en-US" altLang="zh-CN" sz="1500" dirty="0" smtClean="0"/>
              <a:t> </a:t>
            </a:r>
            <a:r>
              <a:rPr lang="en-US" altLang="zh-CN" sz="1500" dirty="0"/>
              <a:t>= </a:t>
            </a:r>
            <a:r>
              <a:rPr lang="en-US" altLang="zh-CN" sz="1500" dirty="0" err="1"/>
              <a:t>self.request.recv</a:t>
            </a:r>
            <a:r>
              <a:rPr lang="en-US" altLang="zh-CN" sz="1500" dirty="0"/>
              <a:t>(1024).strip()</a:t>
            </a:r>
          </a:p>
          <a:p>
            <a:pPr marL="0">
              <a:lnSpc>
                <a:spcPct val="120000"/>
              </a:lnSpc>
              <a:spcBef>
                <a:spcPts val="0"/>
              </a:spcBef>
              <a:spcAft>
                <a:spcPts val="0"/>
              </a:spcAft>
            </a:pPr>
            <a:r>
              <a:rPr lang="en-US" altLang="zh-CN" sz="1500" dirty="0"/>
              <a:t>           </a:t>
            </a:r>
            <a:r>
              <a:rPr lang="en-US" altLang="zh-CN" sz="1500" dirty="0" smtClean="0"/>
              <a:t>print </a:t>
            </a:r>
            <a:r>
              <a:rPr lang="en-US" altLang="zh-CN" sz="1500" dirty="0" smtClean="0"/>
              <a:t>"{0} </a:t>
            </a:r>
            <a:r>
              <a:rPr lang="en-US" altLang="zh-CN" sz="1500" dirty="0" err="1"/>
              <a:t>wrote:".format</a:t>
            </a:r>
            <a:r>
              <a:rPr lang="en-US" altLang="zh-CN" sz="1500" dirty="0"/>
              <a:t>(</a:t>
            </a:r>
            <a:r>
              <a:rPr lang="en-US" altLang="zh-CN" sz="1500" dirty="0" err="1"/>
              <a:t>self.client_address</a:t>
            </a:r>
            <a:r>
              <a:rPr lang="en-US" altLang="zh-CN" sz="1500" dirty="0"/>
              <a:t>[0])</a:t>
            </a:r>
          </a:p>
          <a:p>
            <a:pPr marL="0">
              <a:lnSpc>
                <a:spcPct val="120000"/>
              </a:lnSpc>
              <a:spcBef>
                <a:spcPts val="0"/>
              </a:spcBef>
              <a:spcAft>
                <a:spcPts val="0"/>
              </a:spcAft>
            </a:pPr>
            <a:r>
              <a:rPr lang="en-US" altLang="zh-CN" sz="1500" dirty="0"/>
              <a:t>           </a:t>
            </a:r>
            <a:r>
              <a:rPr lang="en-US" altLang="zh-CN" sz="1500" dirty="0" smtClean="0"/>
              <a:t>print </a:t>
            </a:r>
            <a:r>
              <a:rPr lang="en-US" altLang="zh-CN" sz="1500" dirty="0" err="1"/>
              <a:t>self.data</a:t>
            </a:r>
            <a:endParaRPr lang="en-US" altLang="zh-CN" sz="1500" dirty="0"/>
          </a:p>
          <a:p>
            <a:pPr marL="0">
              <a:lnSpc>
                <a:spcPct val="120000"/>
              </a:lnSpc>
              <a:spcBef>
                <a:spcPts val="0"/>
              </a:spcBef>
              <a:spcAft>
                <a:spcPts val="0"/>
              </a:spcAft>
            </a:pPr>
            <a:r>
              <a:rPr lang="en-US" altLang="zh-CN" sz="1500" dirty="0"/>
              <a:t>           </a:t>
            </a:r>
            <a:r>
              <a:rPr lang="en-US" altLang="zh-CN" sz="1500" dirty="0" smtClean="0"/>
              <a:t>print </a:t>
            </a:r>
            <a:r>
              <a:rPr lang="en-US" altLang="zh-CN" sz="1500" dirty="0"/>
              <a:t>"RECV from ", </a:t>
            </a:r>
            <a:r>
              <a:rPr lang="en-US" altLang="zh-CN" sz="1500" dirty="0" err="1"/>
              <a:t>self.client_address</a:t>
            </a:r>
            <a:r>
              <a:rPr lang="en-US" altLang="zh-CN" sz="1500" dirty="0"/>
              <a:t>[0]</a:t>
            </a:r>
          </a:p>
          <a:p>
            <a:pPr marL="0">
              <a:lnSpc>
                <a:spcPct val="120000"/>
              </a:lnSpc>
              <a:spcBef>
                <a:spcPts val="0"/>
              </a:spcBef>
              <a:spcAft>
                <a:spcPts val="0"/>
              </a:spcAft>
            </a:pPr>
            <a:r>
              <a:rPr lang="en-US" altLang="zh-CN" sz="1500" dirty="0"/>
              <a:t>           </a:t>
            </a:r>
            <a:r>
              <a:rPr lang="en-US" altLang="zh-CN" sz="1500" dirty="0" smtClean="0"/>
              <a:t>status</a:t>
            </a:r>
            <a:r>
              <a:rPr lang="en-US" altLang="zh-CN" sz="1500" dirty="0"/>
              <a:t>, result = </a:t>
            </a:r>
            <a:r>
              <a:rPr lang="en-US" altLang="zh-CN" sz="1500" dirty="0" err="1" smtClean="0"/>
              <a:t>commands.getstatusoutput</a:t>
            </a:r>
            <a:r>
              <a:rPr lang="en-US" altLang="zh-CN" sz="1500" dirty="0" smtClean="0"/>
              <a:t>(</a:t>
            </a:r>
            <a:r>
              <a:rPr lang="en-US" altLang="zh-CN" sz="1500" dirty="0" err="1" smtClean="0"/>
              <a:t>self.data</a:t>
            </a:r>
            <a:r>
              <a:rPr lang="en-US" altLang="zh-CN" sz="1500" dirty="0" smtClean="0"/>
              <a:t>)</a:t>
            </a:r>
          </a:p>
          <a:p>
            <a:pPr marL="0">
              <a:lnSpc>
                <a:spcPct val="120000"/>
              </a:lnSpc>
              <a:spcBef>
                <a:spcPts val="0"/>
              </a:spcBef>
              <a:spcAft>
                <a:spcPts val="0"/>
              </a:spcAft>
            </a:pPr>
            <a:r>
              <a:rPr lang="en-US" altLang="zh-CN" sz="1500" dirty="0" smtClean="0"/>
              <a:t>           </a:t>
            </a:r>
            <a:r>
              <a:rPr lang="en-US" altLang="zh-CN" sz="1500" dirty="0" err="1" smtClean="0"/>
              <a:t>self.request.sendall</a:t>
            </a:r>
            <a:r>
              <a:rPr lang="en-US" altLang="zh-CN" sz="1500" dirty="0" smtClean="0"/>
              <a:t>(result)</a:t>
            </a:r>
          </a:p>
          <a:p>
            <a:pPr marL="0" indent="0">
              <a:lnSpc>
                <a:spcPct val="120000"/>
              </a:lnSpc>
              <a:spcBef>
                <a:spcPts val="0"/>
              </a:spcBef>
              <a:spcAft>
                <a:spcPts val="0"/>
              </a:spcAft>
              <a:buNone/>
            </a:pPr>
            <a:r>
              <a:rPr lang="en-US" altLang="zh-CN" sz="1500" dirty="0" smtClean="0"/>
              <a:t>print </a:t>
            </a:r>
            <a:r>
              <a:rPr lang="en-US" altLang="zh-CN" sz="1500" dirty="0"/>
              <a:t>'server is running</a:t>
            </a:r>
            <a:r>
              <a:rPr lang="en-US" altLang="zh-CN" sz="1500" dirty="0" smtClean="0"/>
              <a:t>....‘</a:t>
            </a:r>
          </a:p>
          <a:p>
            <a:pPr marL="0" indent="0">
              <a:lnSpc>
                <a:spcPct val="120000"/>
              </a:lnSpc>
              <a:spcBef>
                <a:spcPts val="0"/>
              </a:spcBef>
              <a:spcAft>
                <a:spcPts val="0"/>
              </a:spcAft>
              <a:buNone/>
            </a:pPr>
            <a:r>
              <a:rPr lang="en-US" altLang="zh-CN" sz="1500" dirty="0"/>
              <a:t>server = </a:t>
            </a:r>
            <a:r>
              <a:rPr lang="en-US" altLang="zh-CN" sz="1500" dirty="0" err="1" smtClean="0"/>
              <a:t>SocketServer.ThreadingTCPServer</a:t>
            </a:r>
            <a:r>
              <a:rPr lang="en-US" altLang="zh-CN" sz="1500" dirty="0" smtClean="0"/>
              <a:t>((“127.0.0.1”, 9999),</a:t>
            </a:r>
            <a:r>
              <a:rPr lang="en-US" altLang="zh-CN" sz="1500" dirty="0"/>
              <a:t>Servers)</a:t>
            </a:r>
          </a:p>
          <a:p>
            <a:pPr marL="0" indent="0">
              <a:lnSpc>
                <a:spcPct val="120000"/>
              </a:lnSpc>
              <a:spcBef>
                <a:spcPts val="0"/>
              </a:spcBef>
              <a:spcAft>
                <a:spcPts val="0"/>
              </a:spcAft>
              <a:buNone/>
            </a:pPr>
            <a:r>
              <a:rPr lang="en-US" altLang="zh-CN" sz="1500" dirty="0" err="1"/>
              <a:t>server.serve_forever</a:t>
            </a:r>
            <a:r>
              <a:rPr lang="en-US" altLang="zh-CN" sz="1500" dirty="0" smtClean="0"/>
              <a:t>()</a:t>
            </a:r>
            <a:endParaRPr lang="zh-CN" altLang="en-US" sz="1500" dirty="0"/>
          </a:p>
        </p:txBody>
      </p:sp>
    </p:spTree>
    <p:extLst>
      <p:ext uri="{BB962C8B-B14F-4D97-AF65-F5344CB8AC3E}">
        <p14:creationId xmlns:p14="http://schemas.microsoft.com/office/powerpoint/2010/main" val="10617620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smtClean="0"/>
              <a:t>SocketServer</a:t>
            </a:r>
            <a:r>
              <a:rPr lang="zh-CN" altLang="en-US" b="1" dirty="0" smtClean="0"/>
              <a:t>框架－</a:t>
            </a:r>
            <a:r>
              <a:rPr lang="en-US" altLang="zh-CN" b="1" dirty="0" smtClean="0"/>
              <a:t>Client</a:t>
            </a:r>
            <a:r>
              <a:rPr lang="zh-CN" altLang="en-US" b="1" dirty="0" smtClean="0"/>
              <a:t>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2802691" y="1854090"/>
            <a:ext cx="6647578" cy="4488965"/>
          </a:xfrm>
        </p:spPr>
        <p:txBody>
          <a:bodyPr>
            <a:normAutofit fontScale="92500" lnSpcReduction="10000"/>
          </a:bodyPr>
          <a:lstStyle/>
          <a:p>
            <a:pPr marL="0">
              <a:lnSpc>
                <a:spcPct val="120000"/>
              </a:lnSpc>
              <a:spcBef>
                <a:spcPts val="0"/>
              </a:spcBef>
              <a:spcAft>
                <a:spcPts val="0"/>
              </a:spcAft>
            </a:pPr>
            <a:r>
              <a:rPr lang="en-US" altLang="zh-CN" dirty="0"/>
              <a:t>from socket import </a:t>
            </a:r>
            <a:r>
              <a:rPr lang="en-US" altLang="zh-CN" dirty="0" smtClean="0"/>
              <a:t>*</a:t>
            </a:r>
            <a:endParaRPr lang="en-US" altLang="zh-CN" dirty="0"/>
          </a:p>
          <a:p>
            <a:pPr marL="0">
              <a:lnSpc>
                <a:spcPct val="120000"/>
              </a:lnSpc>
              <a:spcBef>
                <a:spcPts val="0"/>
              </a:spcBef>
              <a:spcAft>
                <a:spcPts val="0"/>
              </a:spcAft>
            </a:pPr>
            <a:r>
              <a:rPr lang="en-US" altLang="zh-CN" dirty="0"/>
              <a:t>host = '127.0.0.1'</a:t>
            </a:r>
          </a:p>
          <a:p>
            <a:pPr marL="0">
              <a:lnSpc>
                <a:spcPct val="120000"/>
              </a:lnSpc>
              <a:spcBef>
                <a:spcPts val="0"/>
              </a:spcBef>
              <a:spcAft>
                <a:spcPts val="0"/>
              </a:spcAft>
            </a:pPr>
            <a:r>
              <a:rPr lang="en-US" altLang="zh-CN" dirty="0"/>
              <a:t>port = 9999</a:t>
            </a:r>
          </a:p>
          <a:p>
            <a:pPr marL="0">
              <a:lnSpc>
                <a:spcPct val="120000"/>
              </a:lnSpc>
              <a:spcBef>
                <a:spcPts val="0"/>
              </a:spcBef>
              <a:spcAft>
                <a:spcPts val="0"/>
              </a:spcAft>
            </a:pPr>
            <a:r>
              <a:rPr lang="en-US" altLang="zh-CN" dirty="0" err="1"/>
              <a:t>bufsize</a:t>
            </a:r>
            <a:r>
              <a:rPr lang="en-US" altLang="zh-CN" dirty="0"/>
              <a:t> = 1024</a:t>
            </a:r>
          </a:p>
          <a:p>
            <a:pPr marL="0">
              <a:lnSpc>
                <a:spcPct val="120000"/>
              </a:lnSpc>
              <a:spcBef>
                <a:spcPts val="0"/>
              </a:spcBef>
              <a:spcAft>
                <a:spcPts val="0"/>
              </a:spcAft>
            </a:pPr>
            <a:r>
              <a:rPr lang="en-US" altLang="zh-CN" dirty="0" err="1"/>
              <a:t>addr</a:t>
            </a:r>
            <a:r>
              <a:rPr lang="en-US" altLang="zh-CN" dirty="0"/>
              <a:t> = (</a:t>
            </a:r>
            <a:r>
              <a:rPr lang="en-US" altLang="zh-CN" dirty="0" err="1"/>
              <a:t>host,port</a:t>
            </a:r>
            <a:r>
              <a:rPr lang="en-US" altLang="zh-CN" dirty="0"/>
              <a:t>)</a:t>
            </a:r>
          </a:p>
          <a:p>
            <a:pPr marL="0">
              <a:lnSpc>
                <a:spcPct val="120000"/>
              </a:lnSpc>
              <a:spcBef>
                <a:spcPts val="0"/>
              </a:spcBef>
              <a:spcAft>
                <a:spcPts val="0"/>
              </a:spcAft>
            </a:pPr>
            <a:r>
              <a:rPr lang="en-US" altLang="zh-CN" dirty="0"/>
              <a:t>client = socket(AF_INET,SOCK_STREAM)</a:t>
            </a:r>
          </a:p>
          <a:p>
            <a:pPr marL="0">
              <a:lnSpc>
                <a:spcPct val="120000"/>
              </a:lnSpc>
              <a:spcBef>
                <a:spcPts val="0"/>
              </a:spcBef>
              <a:spcAft>
                <a:spcPts val="0"/>
              </a:spcAft>
            </a:pPr>
            <a:r>
              <a:rPr lang="en-US" altLang="zh-CN" dirty="0" err="1"/>
              <a:t>client.connect</a:t>
            </a:r>
            <a:r>
              <a:rPr lang="en-US" altLang="zh-CN" dirty="0"/>
              <a:t>(</a:t>
            </a:r>
            <a:r>
              <a:rPr lang="en-US" altLang="zh-CN" dirty="0" err="1"/>
              <a:t>addr</a:t>
            </a:r>
            <a:r>
              <a:rPr lang="en-US" altLang="zh-CN" dirty="0"/>
              <a:t>)</a:t>
            </a:r>
          </a:p>
          <a:p>
            <a:pPr marL="0">
              <a:lnSpc>
                <a:spcPct val="120000"/>
              </a:lnSpc>
              <a:spcBef>
                <a:spcPts val="0"/>
              </a:spcBef>
              <a:spcAft>
                <a:spcPts val="0"/>
              </a:spcAft>
            </a:pPr>
            <a:r>
              <a:rPr lang="en-US" altLang="zh-CN" dirty="0"/>
              <a:t>while True:</a:t>
            </a:r>
          </a:p>
          <a:p>
            <a:pPr marL="0">
              <a:lnSpc>
                <a:spcPct val="120000"/>
              </a:lnSpc>
              <a:spcBef>
                <a:spcPts val="0"/>
              </a:spcBef>
              <a:spcAft>
                <a:spcPts val="0"/>
              </a:spcAft>
            </a:pPr>
            <a:r>
              <a:rPr lang="en-US" altLang="zh-CN" dirty="0"/>
              <a:t>    </a:t>
            </a:r>
            <a:r>
              <a:rPr lang="en-US" altLang="zh-CN" dirty="0" err="1"/>
              <a:t>input_data</a:t>
            </a:r>
            <a:r>
              <a:rPr lang="en-US" altLang="zh-CN" dirty="0"/>
              <a:t> = </a:t>
            </a:r>
            <a:r>
              <a:rPr lang="en-US" altLang="zh-CN" dirty="0" err="1"/>
              <a:t>raw_input</a:t>
            </a:r>
            <a:r>
              <a:rPr lang="en-US" altLang="zh-CN" dirty="0"/>
              <a:t>("please input command:")</a:t>
            </a:r>
          </a:p>
          <a:p>
            <a:pPr marL="0">
              <a:lnSpc>
                <a:spcPct val="120000"/>
              </a:lnSpc>
              <a:spcBef>
                <a:spcPts val="0"/>
              </a:spcBef>
              <a:spcAft>
                <a:spcPts val="0"/>
              </a:spcAft>
            </a:pPr>
            <a:r>
              <a:rPr lang="en-US" altLang="zh-CN" dirty="0"/>
              <a:t>    </a:t>
            </a:r>
            <a:r>
              <a:rPr lang="en-US" altLang="zh-CN" dirty="0" err="1"/>
              <a:t>client.sendall</a:t>
            </a:r>
            <a:r>
              <a:rPr lang="en-US" altLang="zh-CN" dirty="0"/>
              <a:t>(</a:t>
            </a:r>
            <a:r>
              <a:rPr lang="en-US" altLang="zh-CN" dirty="0" err="1"/>
              <a:t>input_data</a:t>
            </a:r>
            <a:r>
              <a:rPr lang="en-US" altLang="zh-CN" dirty="0"/>
              <a:t>)</a:t>
            </a:r>
          </a:p>
          <a:p>
            <a:pPr marL="0">
              <a:lnSpc>
                <a:spcPct val="120000"/>
              </a:lnSpc>
              <a:spcBef>
                <a:spcPts val="0"/>
              </a:spcBef>
              <a:spcAft>
                <a:spcPts val="0"/>
              </a:spcAft>
            </a:pPr>
            <a:r>
              <a:rPr lang="en-US" altLang="zh-CN" dirty="0"/>
              <a:t>    data = </a:t>
            </a:r>
            <a:r>
              <a:rPr lang="en-US" altLang="zh-CN" dirty="0" err="1"/>
              <a:t>client.recv</a:t>
            </a:r>
            <a:r>
              <a:rPr lang="en-US" altLang="zh-CN" dirty="0"/>
              <a:t>(1024)</a:t>
            </a:r>
          </a:p>
          <a:p>
            <a:pPr marL="0">
              <a:lnSpc>
                <a:spcPct val="120000"/>
              </a:lnSpc>
              <a:spcBef>
                <a:spcPts val="0"/>
              </a:spcBef>
              <a:spcAft>
                <a:spcPts val="0"/>
              </a:spcAft>
            </a:pPr>
            <a:r>
              <a:rPr lang="en-US" altLang="zh-CN" dirty="0"/>
              <a:t>    print data</a:t>
            </a:r>
          </a:p>
          <a:p>
            <a:pPr marL="0">
              <a:lnSpc>
                <a:spcPct val="120000"/>
              </a:lnSpc>
              <a:spcBef>
                <a:spcPts val="0"/>
              </a:spcBef>
              <a:spcAft>
                <a:spcPts val="0"/>
              </a:spcAft>
            </a:pPr>
            <a:r>
              <a:rPr lang="en-US" altLang="zh-CN" dirty="0" err="1"/>
              <a:t>client.close</a:t>
            </a:r>
            <a:r>
              <a:rPr lang="en-US" altLang="zh-CN" dirty="0"/>
              <a:t>()</a:t>
            </a:r>
            <a:endParaRPr lang="zh-CN" altLang="en-US" dirty="0"/>
          </a:p>
        </p:txBody>
      </p:sp>
    </p:spTree>
    <p:extLst>
      <p:ext uri="{BB962C8B-B14F-4D97-AF65-F5344CB8AC3E}">
        <p14:creationId xmlns:p14="http://schemas.microsoft.com/office/powerpoint/2010/main" val="18174806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29</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a:t>
            </a:r>
            <a:r>
              <a:rPr lang="zh-CN" altLang="en-US" b="1" dirty="0" smtClean="0"/>
              <a:t>异步通信的总结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1097280" y="2442813"/>
            <a:ext cx="10058400" cy="2742961"/>
          </a:xfrm>
        </p:spPr>
        <p:txBody>
          <a:bodyPr>
            <a:normAutofit fontScale="92500"/>
          </a:bodyPr>
          <a:lstStyle/>
          <a:p>
            <a:pPr>
              <a:lnSpc>
                <a:spcPct val="150000"/>
              </a:lnSpc>
            </a:pPr>
            <a:r>
              <a:rPr lang="zh-CN" altLang="en-US" sz="3600" dirty="0" smtClean="0"/>
              <a:t>★使用线程方式</a:t>
            </a:r>
            <a:endParaRPr lang="zh-CN" altLang="en-US" sz="3600" dirty="0"/>
          </a:p>
          <a:p>
            <a:pPr>
              <a:lnSpc>
                <a:spcPct val="150000"/>
              </a:lnSpc>
            </a:pPr>
            <a:r>
              <a:rPr lang="zh-CN" altLang="en-US" sz="3600" dirty="0"/>
              <a:t>★</a:t>
            </a:r>
            <a:r>
              <a:rPr lang="zh-CN" altLang="en-US" sz="3600" dirty="0" smtClean="0"/>
              <a:t>使用进程方式</a:t>
            </a:r>
          </a:p>
          <a:p>
            <a:pPr>
              <a:lnSpc>
                <a:spcPct val="150000"/>
              </a:lnSpc>
            </a:pPr>
            <a:r>
              <a:rPr lang="zh-CN" altLang="en-US" sz="3600" dirty="0"/>
              <a:t>★</a:t>
            </a:r>
            <a:r>
              <a:rPr lang="zh-CN" altLang="en-US" sz="3600" dirty="0" smtClean="0"/>
              <a:t>使用异步</a:t>
            </a:r>
            <a:r>
              <a:rPr lang="en-US" altLang="zh-CN" sz="3600" dirty="0" smtClean="0"/>
              <a:t>IO</a:t>
            </a:r>
            <a:r>
              <a:rPr lang="zh-CN" altLang="en-US" sz="3600" dirty="0" smtClean="0"/>
              <a:t>的方式</a:t>
            </a:r>
            <a:endParaRPr lang="zh-CN" altLang="en-US" sz="3600" dirty="0"/>
          </a:p>
        </p:txBody>
      </p:sp>
    </p:spTree>
    <p:extLst>
      <p:ext uri="{BB962C8B-B14F-4D97-AF65-F5344CB8AC3E}">
        <p14:creationId xmlns:p14="http://schemas.microsoft.com/office/powerpoint/2010/main" val="265294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Agenda</a:t>
            </a:r>
            <a:r>
              <a:rPr kumimoji="1" lang="zh-CN" altLang="en-US" b="1" dirty="0" smtClean="0"/>
              <a:t> （第一天）</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195808"/>
            <a:ext cx="10359025" cy="3416320"/>
          </a:xfrm>
          <a:prstGeom prst="rect">
            <a:avLst/>
          </a:prstGeom>
          <a:noFill/>
        </p:spPr>
        <p:txBody>
          <a:bodyPr wrap="square" rtlCol="0">
            <a:spAutoFit/>
          </a:bodyPr>
          <a:lstStyle/>
          <a:p>
            <a:pPr marL="342900" indent="-342900">
              <a:lnSpc>
                <a:spcPct val="150000"/>
              </a:lnSpc>
              <a:buAutoNum type="arabicPeriod"/>
            </a:pPr>
            <a:r>
              <a:rPr kumimoji="1" lang="en-US" altLang="zh-CN" sz="2400" dirty="0" smtClean="0"/>
              <a:t>Http</a:t>
            </a:r>
            <a:r>
              <a:rPr kumimoji="1" lang="zh-CN" altLang="en-US" sz="2400" dirty="0" smtClean="0"/>
              <a:t>协议及</a:t>
            </a:r>
            <a:r>
              <a:rPr kumimoji="1" lang="en-US" altLang="zh-CN" sz="2400" dirty="0" smtClean="0"/>
              <a:t>Socket</a:t>
            </a:r>
            <a:r>
              <a:rPr kumimoji="1" lang="zh-CN" altLang="en-US" sz="2400" dirty="0" smtClean="0"/>
              <a:t>编程</a:t>
            </a:r>
            <a:endParaRPr kumimoji="1" lang="en-US" altLang="zh-CN" sz="2400" dirty="0" smtClean="0"/>
          </a:p>
          <a:p>
            <a:pPr marL="342900" indent="-342900">
              <a:lnSpc>
                <a:spcPct val="150000"/>
              </a:lnSpc>
              <a:buAutoNum type="arabicPeriod"/>
            </a:pPr>
            <a:r>
              <a:rPr kumimoji="1" lang="en-US" altLang="zh-CN" sz="2400" dirty="0" smtClean="0"/>
              <a:t>CMDB</a:t>
            </a:r>
            <a:r>
              <a:rPr kumimoji="1" lang="zh-CN" altLang="en-US" sz="2400" dirty="0" smtClean="0"/>
              <a:t>主流架构介绍</a:t>
            </a:r>
          </a:p>
          <a:p>
            <a:pPr marL="342900" indent="-342900">
              <a:lnSpc>
                <a:spcPct val="150000"/>
              </a:lnSpc>
              <a:buAutoNum type="arabicPeriod"/>
            </a:pPr>
            <a:r>
              <a:rPr kumimoji="1" lang="en-US" altLang="zh-CN" sz="2400" dirty="0" smtClean="0"/>
              <a:t>CMDB</a:t>
            </a:r>
            <a:r>
              <a:rPr kumimoji="1" lang="zh-CN" altLang="en-US" sz="2400" dirty="0" smtClean="0"/>
              <a:t>数据库设计</a:t>
            </a:r>
            <a:endParaRPr kumimoji="1" lang="zh-CN" altLang="en-US" sz="2400" dirty="0"/>
          </a:p>
          <a:p>
            <a:pPr marL="342900" indent="-342900">
              <a:lnSpc>
                <a:spcPct val="150000"/>
              </a:lnSpc>
              <a:buAutoNum type="arabicPeriod"/>
            </a:pPr>
            <a:r>
              <a:rPr kumimoji="1" lang="zh-CN" altLang="en-US" sz="2400" dirty="0" smtClean="0"/>
              <a:t>通过接口模式构建</a:t>
            </a:r>
            <a:r>
              <a:rPr kumimoji="1" lang="en-US" altLang="zh-CN" sz="2400" dirty="0" smtClean="0"/>
              <a:t>CMDB</a:t>
            </a:r>
            <a:r>
              <a:rPr kumimoji="1" lang="zh-CN" altLang="en-US" sz="2400" dirty="0" smtClean="0"/>
              <a:t>系统核心    </a:t>
            </a:r>
          </a:p>
          <a:p>
            <a:pPr marL="342900" indent="-342900">
              <a:lnSpc>
                <a:spcPct val="150000"/>
              </a:lnSpc>
              <a:buAutoNum type="arabicPeriod"/>
            </a:pPr>
            <a:r>
              <a:rPr kumimoji="1" lang="zh-CN" altLang="en-US" sz="2400" dirty="0" smtClean="0"/>
              <a:t>如何应对</a:t>
            </a:r>
            <a:r>
              <a:rPr kumimoji="1" lang="en-US" altLang="zh-CN" sz="2400" dirty="0" smtClean="0"/>
              <a:t>CMDB</a:t>
            </a:r>
            <a:r>
              <a:rPr kumimoji="1" lang="zh-CN" altLang="en-US" sz="2400" dirty="0" smtClean="0"/>
              <a:t>中海量数据信息的多并发和性能优化    </a:t>
            </a:r>
          </a:p>
          <a:p>
            <a:pPr>
              <a:lnSpc>
                <a:spcPct val="150000"/>
              </a:lnSpc>
            </a:pPr>
            <a:r>
              <a:rPr kumimoji="1" lang="en-US" altLang="zh-CN" sz="2400" dirty="0"/>
              <a:t>6</a:t>
            </a:r>
            <a:r>
              <a:rPr kumimoji="1" lang="en-US" altLang="zh-CN" sz="2400" dirty="0" smtClean="0"/>
              <a:t>.</a:t>
            </a:r>
            <a:r>
              <a:rPr kumimoji="1" lang="zh-CN" altLang="en-US" sz="2400" dirty="0" smtClean="0"/>
              <a:t>   分布式客户端的数据采集及最佳实践</a:t>
            </a:r>
            <a:endParaRPr kumimoji="1" lang="zh-CN" altLang="en-US" sz="2400" dirty="0"/>
          </a:p>
        </p:txBody>
      </p:sp>
    </p:spTree>
    <p:extLst>
      <p:ext uri="{BB962C8B-B14F-4D97-AF65-F5344CB8AC3E}">
        <p14:creationId xmlns:p14="http://schemas.microsoft.com/office/powerpoint/2010/main" val="4576184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30</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a:t>
            </a:r>
            <a:r>
              <a:rPr lang="zh-CN" altLang="en-US" b="1" dirty="0" smtClean="0"/>
              <a:t>编程－高级篇</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1068387" y="1737359"/>
            <a:ext cx="10058400" cy="4362815"/>
          </a:xfrm>
        </p:spPr>
        <p:txBody>
          <a:bodyPr>
            <a:normAutofit/>
          </a:bodyPr>
          <a:lstStyle/>
          <a:p>
            <a:pPr>
              <a:lnSpc>
                <a:spcPct val="150000"/>
              </a:lnSpc>
            </a:pPr>
            <a:r>
              <a:rPr lang="zh-CN" altLang="en-US" sz="3600" dirty="0" smtClean="0"/>
              <a:t>使用异步</a:t>
            </a:r>
            <a:r>
              <a:rPr lang="en-US" altLang="zh-CN" sz="3600" dirty="0" smtClean="0"/>
              <a:t>IO</a:t>
            </a:r>
            <a:r>
              <a:rPr lang="zh-CN" altLang="en-US" sz="3600" dirty="0" smtClean="0"/>
              <a:t>的方式</a:t>
            </a:r>
          </a:p>
          <a:p>
            <a:pPr>
              <a:lnSpc>
                <a:spcPct val="100000"/>
              </a:lnSpc>
            </a:pPr>
            <a:r>
              <a:rPr lang="en-US" altLang="zh-CN" sz="3600" dirty="0" smtClean="0"/>
              <a:t>1.</a:t>
            </a:r>
            <a:r>
              <a:rPr lang="zh-CN" altLang="en-US" sz="3600" dirty="0" smtClean="0"/>
              <a:t> </a:t>
            </a:r>
            <a:r>
              <a:rPr lang="en-US" altLang="zh-CN" sz="3600" dirty="0" smtClean="0"/>
              <a:t>Select</a:t>
            </a:r>
            <a:r>
              <a:rPr lang="zh-CN" altLang="en-US" sz="3600" dirty="0" smtClean="0"/>
              <a:t> 、</a:t>
            </a:r>
            <a:r>
              <a:rPr lang="en-US" altLang="zh-CN" sz="3600" dirty="0" smtClean="0"/>
              <a:t>poll</a:t>
            </a:r>
            <a:endParaRPr lang="zh-CN" altLang="en-US" sz="3600" dirty="0" smtClean="0"/>
          </a:p>
          <a:p>
            <a:pPr>
              <a:lnSpc>
                <a:spcPct val="100000"/>
              </a:lnSpc>
            </a:pPr>
            <a:r>
              <a:rPr lang="en-US" altLang="zh-CN" sz="3600" dirty="0" smtClean="0"/>
              <a:t>2.</a:t>
            </a:r>
            <a:r>
              <a:rPr lang="zh-CN" altLang="en-US" sz="3600" dirty="0" smtClean="0"/>
              <a:t> </a:t>
            </a:r>
            <a:r>
              <a:rPr lang="en-US" altLang="zh-CN" sz="3600" dirty="0" err="1" smtClean="0"/>
              <a:t>epoll</a:t>
            </a:r>
            <a:endParaRPr lang="zh-CN" altLang="en-US" sz="3600" dirty="0" smtClean="0"/>
          </a:p>
          <a:p>
            <a:pPr>
              <a:lnSpc>
                <a:spcPct val="100000"/>
              </a:lnSpc>
            </a:pPr>
            <a:r>
              <a:rPr lang="en-US" altLang="zh-CN" sz="3600" dirty="0" smtClean="0"/>
              <a:t>3.</a:t>
            </a:r>
            <a:r>
              <a:rPr lang="zh-CN" altLang="en-US" sz="3600" dirty="0" smtClean="0"/>
              <a:t> </a:t>
            </a:r>
            <a:r>
              <a:rPr lang="en-US" altLang="zh-CN" sz="3600" dirty="0" err="1" smtClean="0"/>
              <a:t>asyncio</a:t>
            </a:r>
            <a:r>
              <a:rPr lang="zh-CN" altLang="en-US" sz="3600" dirty="0" smtClean="0"/>
              <a:t> （希望大家多多关注）</a:t>
            </a:r>
          </a:p>
          <a:p>
            <a:pPr>
              <a:lnSpc>
                <a:spcPct val="100000"/>
              </a:lnSpc>
            </a:pPr>
            <a:endParaRPr lang="zh-CN" altLang="en-US" sz="3600" dirty="0"/>
          </a:p>
        </p:txBody>
      </p:sp>
    </p:spTree>
    <p:extLst>
      <p:ext uri="{BB962C8B-B14F-4D97-AF65-F5344CB8AC3E}">
        <p14:creationId xmlns:p14="http://schemas.microsoft.com/office/powerpoint/2010/main" val="2207243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当今世界的</a:t>
            </a:r>
            <a:r>
              <a:rPr kumimoji="1" lang="en-US" altLang="zh-CN" b="1" dirty="0" smtClean="0"/>
              <a:t>Socket</a:t>
            </a:r>
            <a:r>
              <a:rPr kumimoji="1" lang="zh-CN" altLang="en-US" b="1" dirty="0" smtClean="0"/>
              <a:t>通信</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097280" y="2062525"/>
            <a:ext cx="10058400" cy="4204337"/>
          </a:xfrm>
        </p:spPr>
        <p:txBody>
          <a:bodyPr>
            <a:normAutofit/>
          </a:bodyPr>
          <a:lstStyle/>
          <a:p>
            <a:r>
              <a:rPr kumimoji="1" lang="en-US" altLang="zh-CN" sz="2800" b="1" dirty="0" smtClean="0"/>
              <a:t>1.</a:t>
            </a:r>
            <a:r>
              <a:rPr kumimoji="1" lang="zh-CN" altLang="en-US" sz="2800" b="1" dirty="0" smtClean="0"/>
              <a:t> 中世纪： 纯</a:t>
            </a:r>
            <a:r>
              <a:rPr kumimoji="1" lang="en-US" altLang="zh-CN" sz="2800" b="1" dirty="0" smtClean="0"/>
              <a:t>Socket</a:t>
            </a:r>
            <a:r>
              <a:rPr kumimoji="1" lang="zh-CN" altLang="en-US" sz="2800" b="1" dirty="0" smtClean="0"/>
              <a:t>通信</a:t>
            </a:r>
          </a:p>
          <a:p>
            <a:endParaRPr kumimoji="1" lang="zh-CN" altLang="en-US" sz="2800" b="1" dirty="0"/>
          </a:p>
          <a:p>
            <a:r>
              <a:rPr kumimoji="1" lang="en-US" altLang="zh-CN" sz="2800" b="1" dirty="0" smtClean="0"/>
              <a:t>2.</a:t>
            </a:r>
            <a:r>
              <a:rPr kumimoji="1" lang="zh-CN" altLang="en-US" sz="2800" b="1" dirty="0" smtClean="0"/>
              <a:t> 工业时期： </a:t>
            </a:r>
            <a:r>
              <a:rPr kumimoji="1" lang="en-US" altLang="zh-CN" sz="2800" b="1" dirty="0" smtClean="0"/>
              <a:t>RPC</a:t>
            </a:r>
            <a:endParaRPr kumimoji="1" lang="zh-CN" altLang="en-US" sz="2800" b="1" dirty="0" smtClean="0"/>
          </a:p>
          <a:p>
            <a:r>
              <a:rPr kumimoji="1" lang="zh-CN" altLang="en-US" sz="2400" b="1" dirty="0" smtClean="0">
                <a:solidFill>
                  <a:srgbClr val="FF0000"/>
                </a:solidFill>
              </a:rPr>
              <a:t>     （</a:t>
            </a:r>
            <a:r>
              <a:rPr lang="zh-CN" altLang="en-US" sz="2400" b="1" dirty="0" smtClean="0">
                <a:solidFill>
                  <a:srgbClr val="FF0000"/>
                </a:solidFill>
              </a:rPr>
              <a:t>越</a:t>
            </a:r>
            <a:r>
              <a:rPr lang="zh-CN" altLang="en-US" sz="2400" b="1" dirty="0">
                <a:solidFill>
                  <a:srgbClr val="FF0000"/>
                </a:solidFill>
              </a:rPr>
              <a:t>底层，代码越复杂、灵活性越高、效率越高；越上层，抽象封装的越好、代码越简单、效率越差</a:t>
            </a:r>
            <a:r>
              <a:rPr kumimoji="1" lang="zh-CN" altLang="en-US" sz="2400" b="1" dirty="0" smtClean="0">
                <a:solidFill>
                  <a:srgbClr val="FF0000"/>
                </a:solidFill>
              </a:rPr>
              <a:t>）</a:t>
            </a:r>
          </a:p>
          <a:p>
            <a:endParaRPr kumimoji="1" lang="zh-CN" altLang="en-US" sz="2800" b="1" dirty="0">
              <a:solidFill>
                <a:srgbClr val="FF0000"/>
              </a:solidFill>
            </a:endParaRPr>
          </a:p>
          <a:p>
            <a:r>
              <a:rPr kumimoji="1" lang="en-US" altLang="zh-CN" sz="2800" b="1" dirty="0" smtClean="0"/>
              <a:t>3.</a:t>
            </a:r>
            <a:r>
              <a:rPr kumimoji="1" lang="zh-CN" altLang="en-US" sz="2800" b="1" dirty="0" smtClean="0"/>
              <a:t> 当今世界：（</a:t>
            </a:r>
            <a:r>
              <a:rPr kumimoji="1" lang="en-US" altLang="zh-CN" sz="2800" b="1" dirty="0" smtClean="0"/>
              <a:t>MQ</a:t>
            </a:r>
            <a:r>
              <a:rPr kumimoji="1" lang="zh-CN" altLang="en-US" sz="2800" b="1" dirty="0" smtClean="0"/>
              <a:t>、 </a:t>
            </a:r>
            <a:r>
              <a:rPr kumimoji="1" lang="en-US" altLang="zh-CN" sz="2800" b="1" dirty="0" smtClean="0"/>
              <a:t>Restful</a:t>
            </a:r>
            <a:r>
              <a:rPr kumimoji="1" lang="zh-CN" altLang="en-US" sz="2800" b="1" dirty="0" smtClean="0"/>
              <a:t>）</a:t>
            </a:r>
            <a:endParaRPr kumimoji="1" lang="zh-CN" altLang="en-US" sz="2800" b="1" dirty="0"/>
          </a:p>
        </p:txBody>
      </p:sp>
    </p:spTree>
    <p:extLst>
      <p:ext uri="{BB962C8B-B14F-4D97-AF65-F5344CB8AC3E}">
        <p14:creationId xmlns:p14="http://schemas.microsoft.com/office/powerpoint/2010/main" val="8547453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32</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793305"/>
            <a:ext cx="10058400" cy="1020478"/>
          </a:xfrm>
        </p:spPr>
        <p:txBody>
          <a:bodyPr>
            <a:normAutofit/>
          </a:bodyPr>
          <a:lstStyle/>
          <a:p>
            <a:r>
              <a:rPr lang="zh-CN" altLang="en-US" sz="3200" b="1" dirty="0" smtClean="0"/>
              <a:t>     在</a:t>
            </a:r>
            <a:r>
              <a:rPr lang="zh-CN" altLang="en-US" sz="3200" b="1" dirty="0"/>
              <a:t>进行网络编程时，我们常常见到同步</a:t>
            </a:r>
            <a:r>
              <a:rPr lang="en-US" altLang="zh-CN" sz="3200" b="1" dirty="0"/>
              <a:t>(Sync)/</a:t>
            </a:r>
            <a:r>
              <a:rPr lang="zh-CN" altLang="en-US" sz="3200" b="1" dirty="0"/>
              <a:t>异步</a:t>
            </a:r>
            <a:r>
              <a:rPr lang="en-US" altLang="zh-CN" sz="3200" b="1" dirty="0"/>
              <a:t>(</a:t>
            </a:r>
            <a:r>
              <a:rPr lang="en-US" altLang="zh-CN" sz="3200" b="1" dirty="0" err="1"/>
              <a:t>Async</a:t>
            </a:r>
            <a:r>
              <a:rPr lang="en-US" altLang="zh-CN" sz="3200" b="1" dirty="0"/>
              <a:t>)</a:t>
            </a:r>
            <a:r>
              <a:rPr lang="zh-CN" altLang="en-US" sz="3200" b="1" dirty="0"/>
              <a:t>，阻塞</a:t>
            </a:r>
            <a:r>
              <a:rPr lang="en-US" altLang="zh-CN" sz="3200" b="1" dirty="0"/>
              <a:t>(Block)/</a:t>
            </a:r>
            <a:r>
              <a:rPr lang="zh-CN" altLang="en-US" sz="3200" b="1" dirty="0"/>
              <a:t>非阻塞</a:t>
            </a:r>
            <a:r>
              <a:rPr lang="en-US" altLang="zh-CN" sz="3200" b="1" dirty="0"/>
              <a:t>(Unblock)</a:t>
            </a:r>
            <a:r>
              <a:rPr lang="zh-CN" altLang="en-US" sz="3200" b="1" dirty="0"/>
              <a:t>四种调用</a:t>
            </a:r>
            <a:r>
              <a:rPr lang="zh-CN" altLang="en-US" sz="3200" b="1" dirty="0" smtClean="0"/>
              <a:t>方式。</a:t>
            </a:r>
            <a:endParaRPr lang="en-US" altLang="zh-CN" sz="3200" b="1" dirty="0" smtClean="0"/>
          </a:p>
          <a:p>
            <a:endParaRPr lang="zh-CN" altLang="en-US" dirty="0"/>
          </a:p>
        </p:txBody>
      </p:sp>
    </p:spTree>
    <p:extLst>
      <p:ext uri="{BB962C8B-B14F-4D97-AF65-F5344CB8AC3E}">
        <p14:creationId xmlns:p14="http://schemas.microsoft.com/office/powerpoint/2010/main" val="21329337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33</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网络编程概念－同步与异步</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2346966"/>
            <a:ext cx="9849080" cy="3139321"/>
          </a:xfrm>
          <a:prstGeom prst="rect">
            <a:avLst/>
          </a:prstGeom>
          <a:noFill/>
        </p:spPr>
        <p:txBody>
          <a:bodyPr wrap="square" rtlCol="0">
            <a:spAutoFit/>
          </a:bodyPr>
          <a:lstStyle/>
          <a:p>
            <a:pPr>
              <a:lnSpc>
                <a:spcPct val="150000"/>
              </a:lnSpc>
            </a:pPr>
            <a:r>
              <a:rPr lang="zh-CN" altLang="en-US" sz="2400" b="1" dirty="0"/>
              <a:t>同步：</a:t>
            </a:r>
            <a:r>
              <a:rPr lang="zh-CN" altLang="en-US" sz="2400" dirty="0"/>
              <a:t/>
            </a:r>
            <a:br>
              <a:rPr lang="zh-CN" altLang="en-US" sz="2400" dirty="0"/>
            </a:br>
            <a:r>
              <a:rPr lang="zh-CN" altLang="en-US" sz="2400" dirty="0"/>
              <a:t>      所谓同步，就是在发出一个功能调用时，在没有得到结果之前，该调用就不返回。</a:t>
            </a:r>
            <a:r>
              <a:rPr lang="zh-CN" altLang="en-US" sz="2400" b="1" dirty="0"/>
              <a:t>也就是必须一件一件事做</a:t>
            </a:r>
            <a:r>
              <a:rPr lang="en-US" altLang="zh-CN" sz="2400" dirty="0"/>
              <a:t>,</a:t>
            </a:r>
            <a:r>
              <a:rPr lang="zh-CN" altLang="en-US" sz="2400" dirty="0"/>
              <a:t>等前一件做完了才能做下一件事。</a:t>
            </a:r>
          </a:p>
          <a:p>
            <a:pPr>
              <a:lnSpc>
                <a:spcPct val="150000"/>
              </a:lnSpc>
            </a:pPr>
            <a:r>
              <a:rPr lang="zh-CN" altLang="en-US" sz="2400" dirty="0" smtClean="0">
                <a:solidFill>
                  <a:srgbClr val="FF0000"/>
                </a:solidFill>
              </a:rPr>
              <a:t>例如在普通</a:t>
            </a:r>
            <a:r>
              <a:rPr lang="en-US" altLang="zh-CN" sz="2400" dirty="0">
                <a:solidFill>
                  <a:srgbClr val="FF0000"/>
                </a:solidFill>
              </a:rPr>
              <a:t>B/S</a:t>
            </a:r>
            <a:r>
              <a:rPr lang="zh-CN" altLang="en-US" sz="2400" dirty="0">
                <a:solidFill>
                  <a:srgbClr val="FF0000"/>
                </a:solidFill>
              </a:rPr>
              <a:t>模式（同步）：提交请求</a:t>
            </a:r>
            <a:r>
              <a:rPr lang="en-US" altLang="zh-CN" sz="2400" dirty="0">
                <a:solidFill>
                  <a:srgbClr val="FF0000"/>
                </a:solidFill>
              </a:rPr>
              <a:t>-&gt;</a:t>
            </a:r>
            <a:r>
              <a:rPr lang="zh-CN" altLang="en-US" sz="2400" dirty="0">
                <a:solidFill>
                  <a:srgbClr val="FF0000"/>
                </a:solidFill>
              </a:rPr>
              <a:t>等待服务器处理</a:t>
            </a:r>
            <a:r>
              <a:rPr lang="en-US" altLang="zh-CN" sz="2400" dirty="0">
                <a:solidFill>
                  <a:srgbClr val="FF0000"/>
                </a:solidFill>
              </a:rPr>
              <a:t>-&gt;</a:t>
            </a:r>
            <a:r>
              <a:rPr lang="zh-CN" altLang="en-US" sz="2400" dirty="0">
                <a:solidFill>
                  <a:srgbClr val="FF0000"/>
                </a:solidFill>
              </a:rPr>
              <a:t>处理完毕返回 这个期间客户端浏览器不能干任何事</a:t>
            </a:r>
          </a:p>
          <a:p>
            <a:endParaRPr lang="zh-CN" altLang="en-US" dirty="0"/>
          </a:p>
        </p:txBody>
      </p:sp>
    </p:spTree>
    <p:extLst>
      <p:ext uri="{BB962C8B-B14F-4D97-AF65-F5344CB8AC3E}">
        <p14:creationId xmlns:p14="http://schemas.microsoft.com/office/powerpoint/2010/main" val="6401220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34</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网络编程概念－同步与异步</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2346966"/>
            <a:ext cx="9849080" cy="3693319"/>
          </a:xfrm>
          <a:prstGeom prst="rect">
            <a:avLst/>
          </a:prstGeom>
          <a:noFill/>
        </p:spPr>
        <p:txBody>
          <a:bodyPr wrap="square" rtlCol="0">
            <a:spAutoFit/>
          </a:bodyPr>
          <a:lstStyle/>
          <a:p>
            <a:pPr>
              <a:lnSpc>
                <a:spcPct val="150000"/>
              </a:lnSpc>
            </a:pPr>
            <a:r>
              <a:rPr lang="zh-CN" altLang="en-US" sz="2400" b="1" dirty="0"/>
              <a:t>异步：</a:t>
            </a:r>
            <a:r>
              <a:rPr lang="zh-CN" altLang="en-US" sz="2400" dirty="0"/>
              <a:t/>
            </a:r>
            <a:br>
              <a:rPr lang="zh-CN" altLang="en-US" sz="2400" dirty="0"/>
            </a:br>
            <a:r>
              <a:rPr lang="zh-CN" altLang="en-US" sz="2400" dirty="0"/>
              <a:t>      异步的概念和同步相对。当一个异步过程调用发出后，调用者不能立刻得到结果。实际处理这个调用的部件在完成后，通过状态、通知和回调来通知调用者。</a:t>
            </a:r>
          </a:p>
          <a:p>
            <a:pPr>
              <a:lnSpc>
                <a:spcPct val="150000"/>
              </a:lnSpc>
            </a:pPr>
            <a:r>
              <a:rPr lang="zh-CN" altLang="en-US" sz="2400" dirty="0">
                <a:solidFill>
                  <a:srgbClr val="FF0000"/>
                </a:solidFill>
              </a:rPr>
              <a:t>     例如 </a:t>
            </a:r>
            <a:r>
              <a:rPr lang="en-US" altLang="zh-CN" sz="2400" dirty="0" err="1">
                <a:solidFill>
                  <a:srgbClr val="FF0000"/>
                </a:solidFill>
              </a:rPr>
              <a:t>ajax</a:t>
            </a:r>
            <a:r>
              <a:rPr lang="zh-CN" altLang="en-US" sz="2400" dirty="0">
                <a:solidFill>
                  <a:srgbClr val="FF0000"/>
                </a:solidFill>
              </a:rPr>
              <a:t>请求（异步）</a:t>
            </a:r>
            <a:r>
              <a:rPr lang="en-US" altLang="zh-CN" sz="2400" dirty="0">
                <a:solidFill>
                  <a:srgbClr val="FF0000"/>
                </a:solidFill>
              </a:rPr>
              <a:t>: </a:t>
            </a:r>
            <a:r>
              <a:rPr lang="zh-CN" altLang="en-US" sz="2400" dirty="0">
                <a:solidFill>
                  <a:srgbClr val="FF0000"/>
                </a:solidFill>
              </a:rPr>
              <a:t>请求通过事件触发</a:t>
            </a:r>
            <a:r>
              <a:rPr lang="en-US" altLang="zh-CN" sz="2400" dirty="0">
                <a:solidFill>
                  <a:srgbClr val="FF0000"/>
                </a:solidFill>
              </a:rPr>
              <a:t>-&gt;</a:t>
            </a:r>
            <a:r>
              <a:rPr lang="zh-CN" altLang="en-US" sz="2400" dirty="0">
                <a:solidFill>
                  <a:srgbClr val="FF0000"/>
                </a:solidFill>
              </a:rPr>
              <a:t>服务器处理（这是浏览器仍然可以作其他事情）</a:t>
            </a:r>
            <a:r>
              <a:rPr lang="en-US" altLang="zh-CN" sz="2400" dirty="0">
                <a:solidFill>
                  <a:srgbClr val="FF0000"/>
                </a:solidFill>
              </a:rPr>
              <a:t>-&gt;</a:t>
            </a:r>
            <a:r>
              <a:rPr lang="zh-CN" altLang="en-US" sz="2400" dirty="0">
                <a:solidFill>
                  <a:srgbClr val="FF0000"/>
                </a:solidFill>
              </a:rPr>
              <a:t>处理完毕。</a:t>
            </a:r>
          </a:p>
          <a:p>
            <a:endParaRPr lang="zh-CN" altLang="en-US" dirty="0"/>
          </a:p>
        </p:txBody>
      </p:sp>
    </p:spTree>
    <p:extLst>
      <p:ext uri="{BB962C8B-B14F-4D97-AF65-F5344CB8AC3E}">
        <p14:creationId xmlns:p14="http://schemas.microsoft.com/office/powerpoint/2010/main" val="14925495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35</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网络编程概念－阻塞与非阻塞</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1790714"/>
            <a:ext cx="9849080" cy="4801314"/>
          </a:xfrm>
          <a:prstGeom prst="rect">
            <a:avLst/>
          </a:prstGeom>
          <a:noFill/>
        </p:spPr>
        <p:txBody>
          <a:bodyPr wrap="square" rtlCol="0">
            <a:spAutoFit/>
          </a:bodyPr>
          <a:lstStyle/>
          <a:p>
            <a:pPr>
              <a:lnSpc>
                <a:spcPct val="150000"/>
              </a:lnSpc>
            </a:pPr>
            <a:r>
              <a:rPr lang="zh-CN" altLang="en-US" sz="2400" b="1" dirty="0"/>
              <a:t>阻塞：</a:t>
            </a:r>
            <a:r>
              <a:rPr lang="zh-CN" altLang="en-US" sz="2400" dirty="0"/>
              <a:t/>
            </a:r>
            <a:br>
              <a:rPr lang="zh-CN" altLang="en-US" sz="2400" dirty="0"/>
            </a:br>
            <a:r>
              <a:rPr lang="zh-CN" altLang="en-US" sz="2400" dirty="0"/>
              <a:t>     阻塞调用是指调用结果返回之前，当前线程会被挂起（线程进入非可执行状态，在这个状态下，</a:t>
            </a:r>
            <a:r>
              <a:rPr lang="en-US" altLang="zh-CN" sz="2400" dirty="0" err="1"/>
              <a:t>cpu</a:t>
            </a:r>
            <a:r>
              <a:rPr lang="zh-CN" altLang="en-US" sz="2400" dirty="0"/>
              <a:t>不会给线程分配时间片，即线程暂停运行）。函数只有在得到结果之后才会返回。</a:t>
            </a:r>
            <a:r>
              <a:rPr lang="zh-CN" altLang="en-US" sz="2400" dirty="0">
                <a:solidFill>
                  <a:srgbClr val="FF0000"/>
                </a:solidFill>
              </a:rPr>
              <a:t>     </a:t>
            </a:r>
            <a:endParaRPr lang="en-US" altLang="zh-CN" sz="2400" dirty="0">
              <a:solidFill>
                <a:srgbClr val="FF0000"/>
              </a:solidFill>
            </a:endParaRPr>
          </a:p>
          <a:p>
            <a:pPr>
              <a:lnSpc>
                <a:spcPct val="150000"/>
              </a:lnSpc>
            </a:pPr>
            <a:r>
              <a:rPr lang="zh-CN" altLang="en-US" sz="2400" dirty="0">
                <a:solidFill>
                  <a:srgbClr val="FF0000"/>
                </a:solidFill>
              </a:rPr>
              <a:t>例如，到你某个时候到</a:t>
            </a:r>
            <a:r>
              <a:rPr lang="en-US" altLang="zh-CN" sz="2400" dirty="0">
                <a:solidFill>
                  <a:srgbClr val="FF0000"/>
                </a:solidFill>
              </a:rPr>
              <a:t>A</a:t>
            </a:r>
            <a:r>
              <a:rPr lang="zh-CN" altLang="en-US" sz="2400" dirty="0">
                <a:solidFill>
                  <a:srgbClr val="FF0000"/>
                </a:solidFill>
              </a:rPr>
              <a:t>楼一层（假如是内核缓冲区）取快递，但是你不知道快递什么时候过来，你又不能干别的事，只能死等着。但你可以睡觉（进程处于休眠状态），因为你知道快递把货送来时一定会给你打个电话（假定一定能叫醒你）</a:t>
            </a:r>
          </a:p>
          <a:p>
            <a:endParaRPr lang="zh-CN" altLang="en-US" dirty="0"/>
          </a:p>
        </p:txBody>
      </p:sp>
    </p:spTree>
    <p:extLst>
      <p:ext uri="{BB962C8B-B14F-4D97-AF65-F5344CB8AC3E}">
        <p14:creationId xmlns:p14="http://schemas.microsoft.com/office/powerpoint/2010/main" val="15080108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36</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网络编程概念－阻塞与非阻塞</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文本框 7"/>
          <p:cNvSpPr txBox="1"/>
          <p:nvPr/>
        </p:nvSpPr>
        <p:spPr>
          <a:xfrm>
            <a:off x="1201940" y="2488536"/>
            <a:ext cx="9849080" cy="3416320"/>
          </a:xfrm>
          <a:prstGeom prst="rect">
            <a:avLst/>
          </a:prstGeom>
          <a:noFill/>
        </p:spPr>
        <p:txBody>
          <a:bodyPr wrap="square" rtlCol="0">
            <a:spAutoFit/>
          </a:bodyPr>
          <a:lstStyle/>
          <a:p>
            <a:pPr>
              <a:lnSpc>
                <a:spcPct val="150000"/>
              </a:lnSpc>
            </a:pPr>
            <a:r>
              <a:rPr lang="zh-CN" altLang="en-US" sz="2400" b="1" dirty="0" smtClean="0"/>
              <a:t>非阻塞：</a:t>
            </a:r>
            <a:r>
              <a:rPr lang="zh-CN" altLang="en-US" sz="2400" dirty="0"/>
              <a:t/>
            </a:r>
            <a:br>
              <a:rPr lang="zh-CN" altLang="en-US" sz="2400" dirty="0"/>
            </a:br>
            <a:r>
              <a:rPr lang="zh-CN" altLang="en-US" sz="2400" dirty="0" smtClean="0"/>
              <a:t>    非</a:t>
            </a:r>
            <a:r>
              <a:rPr lang="zh-CN" altLang="en-US" sz="2400" dirty="0"/>
              <a:t>阻塞和阻塞的概念相对应，指在不能立刻得到结果之前，该函数不会阻塞当前线程，而会立刻返回。</a:t>
            </a:r>
            <a:r>
              <a:rPr lang="zh-CN" altLang="en-US" sz="2400" dirty="0" smtClean="0">
                <a:solidFill>
                  <a:srgbClr val="FF0000"/>
                </a:solidFill>
              </a:rPr>
              <a:t> </a:t>
            </a:r>
            <a:r>
              <a:rPr lang="zh-CN" altLang="en-US" sz="2400" dirty="0">
                <a:solidFill>
                  <a:srgbClr val="FF0000"/>
                </a:solidFill>
              </a:rPr>
              <a:t>   </a:t>
            </a:r>
            <a:endParaRPr lang="en-US" altLang="zh-CN" sz="2400" dirty="0" smtClean="0">
              <a:solidFill>
                <a:srgbClr val="FF0000"/>
              </a:solidFill>
            </a:endParaRPr>
          </a:p>
          <a:p>
            <a:pPr>
              <a:lnSpc>
                <a:spcPct val="150000"/>
              </a:lnSpc>
            </a:pPr>
            <a:r>
              <a:rPr lang="zh-CN" altLang="en-US" sz="2400" dirty="0">
                <a:solidFill>
                  <a:srgbClr val="FF0000"/>
                </a:solidFill>
              </a:rPr>
              <a:t>还是等快递的例子：如果用忙轮询的方法，每隔</a:t>
            </a:r>
            <a:r>
              <a:rPr lang="en-US" altLang="zh-CN" sz="2400" dirty="0">
                <a:solidFill>
                  <a:srgbClr val="FF0000"/>
                </a:solidFill>
              </a:rPr>
              <a:t>5</a:t>
            </a:r>
            <a:r>
              <a:rPr lang="zh-CN" altLang="en-US" sz="2400" dirty="0">
                <a:solidFill>
                  <a:srgbClr val="FF0000"/>
                </a:solidFill>
              </a:rPr>
              <a:t>分钟到</a:t>
            </a:r>
            <a:r>
              <a:rPr lang="en-US" altLang="zh-CN" sz="2400" dirty="0">
                <a:solidFill>
                  <a:srgbClr val="FF0000"/>
                </a:solidFill>
              </a:rPr>
              <a:t>A</a:t>
            </a:r>
            <a:r>
              <a:rPr lang="zh-CN" altLang="en-US" sz="2400" dirty="0">
                <a:solidFill>
                  <a:srgbClr val="FF0000"/>
                </a:solidFill>
              </a:rPr>
              <a:t>楼一层</a:t>
            </a:r>
            <a:r>
              <a:rPr lang="en-US" altLang="zh-CN" sz="2400" dirty="0">
                <a:solidFill>
                  <a:srgbClr val="FF0000"/>
                </a:solidFill>
              </a:rPr>
              <a:t>(</a:t>
            </a:r>
            <a:r>
              <a:rPr lang="zh-CN" altLang="en-US" sz="2400" dirty="0">
                <a:solidFill>
                  <a:srgbClr val="FF0000"/>
                </a:solidFill>
              </a:rPr>
              <a:t>内核缓冲区）去看快递来了没有。如果没来，立即返回。而快递来了，就放在</a:t>
            </a:r>
            <a:r>
              <a:rPr lang="en-US" altLang="zh-CN" sz="2400" dirty="0">
                <a:solidFill>
                  <a:srgbClr val="FF0000"/>
                </a:solidFill>
              </a:rPr>
              <a:t>A</a:t>
            </a:r>
            <a:r>
              <a:rPr lang="zh-CN" altLang="en-US" sz="2400" dirty="0">
                <a:solidFill>
                  <a:srgbClr val="FF0000"/>
                </a:solidFill>
              </a:rPr>
              <a:t>楼一层，等你去取。</a:t>
            </a:r>
          </a:p>
        </p:txBody>
      </p:sp>
    </p:spTree>
    <p:extLst>
      <p:ext uri="{BB962C8B-B14F-4D97-AF65-F5344CB8AC3E}">
        <p14:creationId xmlns:p14="http://schemas.microsoft.com/office/powerpoint/2010/main" val="10047212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37</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网络编程概念－总结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内容占位符 2"/>
          <p:cNvSpPr>
            <a:spLocks noGrp="1"/>
          </p:cNvSpPr>
          <p:nvPr>
            <p:ph idx="1"/>
          </p:nvPr>
        </p:nvSpPr>
        <p:spPr>
          <a:xfrm>
            <a:off x="1097280" y="2401677"/>
            <a:ext cx="10058400" cy="2533880"/>
          </a:xfrm>
        </p:spPr>
        <p:txBody>
          <a:bodyPr>
            <a:normAutofit/>
          </a:bodyPr>
          <a:lstStyle/>
          <a:p>
            <a:pPr marL="0" indent="0">
              <a:buNone/>
            </a:pPr>
            <a:r>
              <a:rPr lang="zh-CN" altLang="en-US" sz="2400" dirty="0" smtClean="0">
                <a:solidFill>
                  <a:srgbClr val="FF0000"/>
                </a:solidFill>
                <a:latin typeface="Hiragino Sans GB W3" charset="-122"/>
                <a:ea typeface="Hiragino Sans GB W3" charset="-122"/>
                <a:cs typeface="Hiragino Sans GB W3" charset="-122"/>
              </a:rPr>
              <a:t>总结：</a:t>
            </a:r>
            <a:endParaRPr lang="en-US" altLang="zh-CN" sz="2400" dirty="0" smtClean="0">
              <a:solidFill>
                <a:srgbClr val="FF0000"/>
              </a:solidFill>
              <a:latin typeface="Hiragino Sans GB W3" charset="-122"/>
              <a:ea typeface="Hiragino Sans GB W3" charset="-122"/>
              <a:cs typeface="Hiragino Sans GB W3" charset="-122"/>
            </a:endParaRPr>
          </a:p>
          <a:p>
            <a:pPr marL="0" indent="0">
              <a:buNone/>
            </a:pPr>
            <a:r>
              <a:rPr lang="zh-CN" altLang="en-US" sz="2400" dirty="0" smtClean="0">
                <a:solidFill>
                  <a:srgbClr val="FF0000"/>
                </a:solidFill>
                <a:latin typeface="Hiragino Sans GB W3" charset="-122"/>
                <a:ea typeface="Hiragino Sans GB W3" charset="-122"/>
                <a:cs typeface="Hiragino Sans GB W3" charset="-122"/>
              </a:rPr>
              <a:t>同步</a:t>
            </a:r>
            <a:r>
              <a:rPr lang="zh-CN" altLang="en-US" sz="2400" dirty="0">
                <a:solidFill>
                  <a:srgbClr val="FF0000"/>
                </a:solidFill>
                <a:latin typeface="Hiragino Sans GB W3" charset="-122"/>
                <a:ea typeface="Hiragino Sans GB W3" charset="-122"/>
                <a:cs typeface="Hiragino Sans GB W3" charset="-122"/>
              </a:rPr>
              <a:t>和异步</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阻塞和非阻塞</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有些混用</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其实它们完全不是一回事</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而且它们修饰的对象也不相同</a:t>
            </a:r>
            <a:r>
              <a:rPr lang="zh-CN" altLang="en-US" sz="2400" dirty="0" smtClean="0">
                <a:solidFill>
                  <a:srgbClr val="FF0000"/>
                </a:solidFill>
                <a:latin typeface="Hiragino Sans GB W3" charset="-122"/>
                <a:ea typeface="Hiragino Sans GB W3" charset="-122"/>
                <a:cs typeface="Hiragino Sans GB W3" charset="-122"/>
              </a:rPr>
              <a:t>。</a:t>
            </a:r>
            <a:endParaRPr lang="en-US" altLang="zh-CN" sz="2400" dirty="0" smtClean="0">
              <a:solidFill>
                <a:srgbClr val="FF0000"/>
              </a:solidFill>
              <a:latin typeface="Hiragino Sans GB W3" charset="-122"/>
              <a:ea typeface="Hiragino Sans GB W3" charset="-122"/>
              <a:cs typeface="Hiragino Sans GB W3" charset="-122"/>
            </a:endParaRPr>
          </a:p>
          <a:p>
            <a:pPr marL="0" indent="0">
              <a:buNone/>
            </a:pPr>
            <a:r>
              <a:rPr lang="zh-CN" altLang="en-US" sz="2400" b="1" dirty="0"/>
              <a:t>同步和异步仅仅是关于所关注的消息如何通知的</a:t>
            </a:r>
            <a:r>
              <a:rPr lang="zh-CN" altLang="en-US" sz="2400" b="1" dirty="0" smtClean="0"/>
              <a:t>机制</a:t>
            </a:r>
            <a:endParaRPr lang="en-US" altLang="zh-CN" sz="2400" b="1" dirty="0" smtClean="0"/>
          </a:p>
          <a:p>
            <a:pPr marL="0" indent="0">
              <a:buNone/>
            </a:pPr>
            <a:r>
              <a:rPr lang="zh-CN" altLang="en-US" sz="2400" b="1" dirty="0" smtClean="0"/>
              <a:t>而阻塞与非阻塞，是怎么去处理消息</a:t>
            </a:r>
            <a:endParaRPr lang="zh-CN" altLang="en-US" sz="2400" b="1" dirty="0"/>
          </a:p>
        </p:txBody>
      </p:sp>
    </p:spTree>
    <p:extLst>
      <p:ext uri="{BB962C8B-B14F-4D97-AF65-F5344CB8AC3E}">
        <p14:creationId xmlns:p14="http://schemas.microsoft.com/office/powerpoint/2010/main" val="4220135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a:t>Http</a:t>
            </a:r>
            <a:r>
              <a:rPr lang="zh-CN" altLang="en-US" b="1" dirty="0"/>
              <a:t>通信机制总结</a:t>
            </a:r>
            <a:endParaRPr kumimoji="1" lang="zh-CN" altLang="en-US" b="1"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097280" y="1869602"/>
            <a:ext cx="10058400" cy="3665718"/>
          </a:xfrm>
        </p:spPr>
        <p:txBody>
          <a:bodyPr>
            <a:noAutofit/>
          </a:bodyPr>
          <a:lstStyle/>
          <a:p>
            <a:r>
              <a:rPr lang="en-US" altLang="zh-CN" sz="3200" dirty="0"/>
              <a:t>1. </a:t>
            </a:r>
            <a:r>
              <a:rPr lang="zh-CN" altLang="en-US" sz="3200" dirty="0"/>
              <a:t>建立</a:t>
            </a:r>
            <a:r>
              <a:rPr lang="en-US" altLang="zh-CN" sz="3200" dirty="0"/>
              <a:t>TCP</a:t>
            </a:r>
            <a:r>
              <a:rPr lang="zh-CN" altLang="en-US" sz="3200" dirty="0" smtClean="0"/>
              <a:t>连接</a:t>
            </a:r>
            <a:endParaRPr lang="en-US" altLang="zh-CN" sz="3200" dirty="0" smtClean="0"/>
          </a:p>
          <a:p>
            <a:r>
              <a:rPr lang="en-US" altLang="zh-CN" sz="3200" dirty="0"/>
              <a:t>2. Web</a:t>
            </a:r>
            <a:r>
              <a:rPr lang="zh-CN" altLang="en-US" sz="3200" dirty="0"/>
              <a:t>浏览器向</a:t>
            </a:r>
            <a:r>
              <a:rPr lang="en-US" altLang="zh-CN" sz="3200" dirty="0"/>
              <a:t>Web</a:t>
            </a:r>
            <a:r>
              <a:rPr lang="zh-CN" altLang="en-US" sz="3200" dirty="0"/>
              <a:t>服务器发送请求命令 </a:t>
            </a:r>
            <a:endParaRPr lang="en-US" altLang="zh-CN" sz="3200" dirty="0" smtClean="0"/>
          </a:p>
          <a:p>
            <a:r>
              <a:rPr lang="en-US" altLang="zh-CN" sz="3200" dirty="0"/>
              <a:t>3. Web</a:t>
            </a:r>
            <a:r>
              <a:rPr lang="zh-CN" altLang="en-US" sz="3200" dirty="0"/>
              <a:t>浏览器发送请求头信息 </a:t>
            </a:r>
            <a:endParaRPr lang="en-US" altLang="zh-CN" sz="3200" dirty="0" smtClean="0"/>
          </a:p>
          <a:p>
            <a:r>
              <a:rPr lang="en-US" altLang="zh-CN" sz="3200" dirty="0"/>
              <a:t>4. Web</a:t>
            </a:r>
            <a:r>
              <a:rPr lang="zh-CN" altLang="en-US" sz="3200" dirty="0"/>
              <a:t>服务器应答 </a:t>
            </a:r>
            <a:endParaRPr lang="en-US" altLang="zh-CN" sz="3200" dirty="0" smtClean="0"/>
          </a:p>
          <a:p>
            <a:r>
              <a:rPr lang="en-US" altLang="zh-CN" sz="3200" dirty="0"/>
              <a:t>5. Web</a:t>
            </a:r>
            <a:r>
              <a:rPr lang="zh-CN" altLang="en-US" sz="3200" dirty="0"/>
              <a:t>服务器发送应答头信息 </a:t>
            </a:r>
            <a:endParaRPr lang="en-US" altLang="zh-CN" sz="3200" dirty="0" smtClean="0"/>
          </a:p>
          <a:p>
            <a:r>
              <a:rPr lang="en-US" altLang="zh-CN" sz="3200" dirty="0"/>
              <a:t>6. Web</a:t>
            </a:r>
            <a:r>
              <a:rPr lang="zh-CN" altLang="en-US" sz="3200" dirty="0"/>
              <a:t>服务器向浏览器发送数据 </a:t>
            </a:r>
            <a:endParaRPr lang="en-US" altLang="zh-CN" sz="3200" dirty="0" smtClean="0"/>
          </a:p>
          <a:p>
            <a:r>
              <a:rPr lang="en-US" altLang="zh-CN" sz="3200" dirty="0"/>
              <a:t>7. Web</a:t>
            </a:r>
            <a:r>
              <a:rPr lang="zh-CN" altLang="en-US" sz="3200" dirty="0"/>
              <a:t>服务器关闭</a:t>
            </a:r>
            <a:r>
              <a:rPr lang="en-US" altLang="zh-CN" sz="3200" dirty="0"/>
              <a:t>TCP</a:t>
            </a:r>
            <a:r>
              <a:rPr lang="zh-CN" altLang="en-US" sz="3200" dirty="0"/>
              <a:t>连接 </a:t>
            </a:r>
          </a:p>
        </p:txBody>
      </p:sp>
    </p:spTree>
    <p:extLst>
      <p:ext uri="{BB962C8B-B14F-4D97-AF65-F5344CB8AC3E}">
        <p14:creationId xmlns:p14="http://schemas.microsoft.com/office/powerpoint/2010/main" val="13920284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39</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3" y="3020766"/>
            <a:ext cx="10058400" cy="674412"/>
          </a:xfrm>
        </p:spPr>
        <p:txBody>
          <a:bodyPr>
            <a:noAutofit/>
          </a:bodyPr>
          <a:lstStyle/>
          <a:p>
            <a:pPr algn="ctr"/>
            <a:r>
              <a:rPr lang="en-US" altLang="zh-CN" sz="4000" b="1" dirty="0" smtClean="0"/>
              <a:t>CMDB</a:t>
            </a:r>
            <a:r>
              <a:rPr lang="zh-CN" altLang="en-US" sz="4000" b="1" dirty="0" smtClean="0"/>
              <a:t>核心技术与最佳实践</a:t>
            </a:r>
            <a:endParaRPr lang="zh-CN" altLang="en-US" sz="4000" b="1" dirty="0"/>
          </a:p>
        </p:txBody>
      </p:sp>
      <p:sp>
        <p:nvSpPr>
          <p:cNvPr id="3" name="矩形 2"/>
          <p:cNvSpPr/>
          <p:nvPr/>
        </p:nvSpPr>
        <p:spPr>
          <a:xfrm>
            <a:off x="803354" y="807465"/>
            <a:ext cx="3079714" cy="830997"/>
          </a:xfrm>
          <a:prstGeom prst="rect">
            <a:avLst/>
          </a:prstGeom>
        </p:spPr>
        <p:txBody>
          <a:bodyPr wrap="square">
            <a:spAutoFit/>
          </a:bodyPr>
          <a:lstStyle/>
          <a:p>
            <a:r>
              <a:rPr kumimoji="1" lang="zh-CN" altLang="en-US" sz="4800" b="1" dirty="0"/>
              <a:t>（第一天）</a:t>
            </a:r>
            <a:endParaRPr lang="zh-CN" altLang="en-US" sz="4800" dirty="0"/>
          </a:p>
        </p:txBody>
      </p:sp>
    </p:spTree>
    <p:extLst>
      <p:ext uri="{BB962C8B-B14F-4D97-AF65-F5344CB8AC3E}">
        <p14:creationId xmlns:p14="http://schemas.microsoft.com/office/powerpoint/2010/main" val="14352236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Agenda</a:t>
            </a:r>
            <a:r>
              <a:rPr kumimoji="1" lang="zh-CN" altLang="en-US" b="1" dirty="0" smtClean="0"/>
              <a:t> （第二天）</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083074"/>
            <a:ext cx="10359025" cy="3970318"/>
          </a:xfrm>
          <a:prstGeom prst="rect">
            <a:avLst/>
          </a:prstGeom>
          <a:noFill/>
        </p:spPr>
        <p:txBody>
          <a:bodyPr wrap="square" rtlCol="0">
            <a:spAutoFit/>
          </a:bodyPr>
          <a:lstStyle/>
          <a:p>
            <a:pPr marL="342900" indent="-342900">
              <a:lnSpc>
                <a:spcPct val="150000"/>
              </a:lnSpc>
              <a:buAutoNum type="arabicPeriod"/>
            </a:pPr>
            <a:r>
              <a:rPr kumimoji="1" lang="zh-CN" altLang="en-US" sz="2400" dirty="0" smtClean="0"/>
              <a:t>数据可视化</a:t>
            </a:r>
          </a:p>
          <a:p>
            <a:pPr marL="342900" indent="-342900">
              <a:lnSpc>
                <a:spcPct val="150000"/>
              </a:lnSpc>
              <a:buAutoNum type="arabicPeriod"/>
            </a:pPr>
            <a:r>
              <a:rPr kumimoji="1" lang="zh-CN" altLang="en-US" sz="2400" dirty="0" smtClean="0"/>
              <a:t>机柜图绘制的“方方面面”</a:t>
            </a:r>
          </a:p>
          <a:p>
            <a:pPr marL="342900" indent="-342900">
              <a:lnSpc>
                <a:spcPct val="150000"/>
              </a:lnSpc>
              <a:buAutoNum type="arabicPeriod"/>
            </a:pPr>
            <a:r>
              <a:rPr kumimoji="1" lang="en-US" altLang="zh-CN" sz="2400" dirty="0" smtClean="0"/>
              <a:t>Python</a:t>
            </a:r>
            <a:r>
              <a:rPr kumimoji="1" lang="zh-CN" altLang="en-US" sz="2400" dirty="0" smtClean="0"/>
              <a:t>的并发模型</a:t>
            </a:r>
          </a:p>
          <a:p>
            <a:pPr marL="342900" indent="-342900">
              <a:lnSpc>
                <a:spcPct val="150000"/>
              </a:lnSpc>
              <a:buAutoNum type="arabicPeriod"/>
            </a:pPr>
            <a:r>
              <a:rPr kumimoji="1" lang="en-US" altLang="zh-CN" sz="2400" dirty="0" smtClean="0"/>
              <a:t>Python</a:t>
            </a:r>
            <a:r>
              <a:rPr kumimoji="1" lang="zh-CN" altLang="en-US" sz="2400" dirty="0" smtClean="0"/>
              <a:t>标准库介绍（系统管理、网络等常用库）</a:t>
            </a:r>
          </a:p>
          <a:p>
            <a:pPr marL="342900" indent="-342900">
              <a:lnSpc>
                <a:spcPct val="150000"/>
              </a:lnSpc>
              <a:buAutoNum type="arabicPeriod"/>
            </a:pPr>
            <a:r>
              <a:rPr kumimoji="1" lang="zh-CN" altLang="en-US" sz="2400" dirty="0" smtClean="0"/>
              <a:t>聊一聊快速实现网络爬虫</a:t>
            </a:r>
          </a:p>
          <a:p>
            <a:pPr marL="342900" indent="-342900">
              <a:lnSpc>
                <a:spcPct val="150000"/>
              </a:lnSpc>
              <a:buAutoNum type="arabicPeriod"/>
            </a:pPr>
            <a:r>
              <a:rPr kumimoji="1" lang="zh-CN" altLang="en-US" sz="2400" dirty="0" smtClean="0"/>
              <a:t>如何通过</a:t>
            </a:r>
            <a:r>
              <a:rPr kumimoji="1" lang="en-US" altLang="zh-CN" sz="2400" dirty="0" smtClean="0"/>
              <a:t>Python</a:t>
            </a:r>
            <a:r>
              <a:rPr kumimoji="1" lang="zh-CN" altLang="en-US" sz="2400" dirty="0" smtClean="0"/>
              <a:t>来高效处理及分析数十万级的日志文件</a:t>
            </a:r>
          </a:p>
          <a:p>
            <a:pPr>
              <a:lnSpc>
                <a:spcPct val="150000"/>
              </a:lnSpc>
            </a:pPr>
            <a:r>
              <a:rPr kumimoji="1" lang="en-US" altLang="zh-CN" sz="2400" dirty="0"/>
              <a:t>7</a:t>
            </a:r>
            <a:r>
              <a:rPr kumimoji="1" lang="en-US" altLang="zh-CN" sz="2400" dirty="0" smtClean="0"/>
              <a:t>.</a:t>
            </a:r>
            <a:r>
              <a:rPr kumimoji="1" lang="zh-CN" altLang="en-US" sz="2400" dirty="0" smtClean="0"/>
              <a:t>  构建批量分发系统命令的核心</a:t>
            </a:r>
            <a:endParaRPr kumimoji="1" lang="zh-CN" altLang="en-US" sz="2400" dirty="0"/>
          </a:p>
        </p:txBody>
      </p:sp>
    </p:spTree>
    <p:extLst>
      <p:ext uri="{BB962C8B-B14F-4D97-AF65-F5344CB8AC3E}">
        <p14:creationId xmlns:p14="http://schemas.microsoft.com/office/powerpoint/2010/main" val="13331506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40</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2" y="2950199"/>
            <a:ext cx="5885545" cy="1642733"/>
          </a:xfrm>
        </p:spPr>
        <p:txBody>
          <a:bodyPr>
            <a:noAutofit/>
          </a:bodyPr>
          <a:lstStyle/>
          <a:p>
            <a:pPr marL="0" indent="0">
              <a:buNone/>
            </a:pPr>
            <a:r>
              <a:rPr lang="en-US" altLang="zh-CN" sz="3200" dirty="0"/>
              <a:t>CMDB</a:t>
            </a:r>
            <a:r>
              <a:rPr lang="zh-CN" altLang="en-US" sz="3200" dirty="0"/>
              <a:t>是运维的基础核心</a:t>
            </a:r>
            <a:r>
              <a:rPr lang="zh-CN" altLang="en-US" sz="3200" dirty="0" smtClean="0"/>
              <a:t>系统，也是让企业业务的‘自动化运维’实现成为可能</a:t>
            </a:r>
            <a:r>
              <a:rPr lang="zh-CN" altLang="en-US" sz="4000" dirty="0" smtClean="0"/>
              <a:t>。</a:t>
            </a:r>
            <a:endParaRPr lang="zh-CN" altLang="en-US" sz="4000" dirty="0"/>
          </a:p>
        </p:txBody>
      </p:sp>
      <p:sp>
        <p:nvSpPr>
          <p:cNvPr id="3" name="矩形 2"/>
          <p:cNvSpPr/>
          <p:nvPr/>
        </p:nvSpPr>
        <p:spPr>
          <a:xfrm>
            <a:off x="1154082" y="807465"/>
            <a:ext cx="7839605" cy="1569660"/>
          </a:xfrm>
          <a:prstGeom prst="rect">
            <a:avLst/>
          </a:prstGeom>
        </p:spPr>
        <p:txBody>
          <a:bodyPr wrap="square">
            <a:spAutoFit/>
          </a:bodyPr>
          <a:lstStyle/>
          <a:p>
            <a:r>
              <a:rPr lang="zh-CN" altLang="en-US" sz="4800" b="1" dirty="0"/>
              <a:t>运维平台之</a:t>
            </a:r>
            <a:r>
              <a:rPr lang="en-US" altLang="zh-CN" sz="4800" b="1" dirty="0"/>
              <a:t>CMDB</a:t>
            </a:r>
            <a:r>
              <a:rPr lang="zh-CN" altLang="en-US" sz="4800" b="1" dirty="0"/>
              <a:t>系统建设</a:t>
            </a:r>
          </a:p>
          <a:p>
            <a:endParaRPr lang="zh-CN" altLang="en-US" sz="4800" dirty="0"/>
          </a:p>
        </p:txBody>
      </p:sp>
      <p:pic>
        <p:nvPicPr>
          <p:cNvPr id="2" name="图片 1"/>
          <p:cNvPicPr>
            <a:picLocks noChangeAspect="1"/>
          </p:cNvPicPr>
          <p:nvPr/>
        </p:nvPicPr>
        <p:blipFill>
          <a:blip r:embed="rId4"/>
          <a:stretch>
            <a:fillRect/>
          </a:stretch>
        </p:blipFill>
        <p:spPr>
          <a:xfrm>
            <a:off x="7223256" y="1848111"/>
            <a:ext cx="4584700" cy="4038600"/>
          </a:xfrm>
          <a:prstGeom prst="rect">
            <a:avLst/>
          </a:prstGeom>
        </p:spPr>
      </p:pic>
    </p:spTree>
    <p:extLst>
      <p:ext uri="{BB962C8B-B14F-4D97-AF65-F5344CB8AC3E}">
        <p14:creationId xmlns:p14="http://schemas.microsoft.com/office/powerpoint/2010/main" val="17437473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41</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2" y="2334986"/>
            <a:ext cx="5885545" cy="2649832"/>
          </a:xfrm>
        </p:spPr>
        <p:txBody>
          <a:bodyPr>
            <a:noAutofit/>
          </a:bodyPr>
          <a:lstStyle/>
          <a:p>
            <a:pPr marL="0" indent="0">
              <a:buNone/>
            </a:pPr>
            <a:r>
              <a:rPr lang="zh-CN" altLang="en-US" sz="2800" dirty="0" smtClean="0"/>
              <a:t>－ 存储所有的</a:t>
            </a:r>
            <a:r>
              <a:rPr lang="en-US" altLang="zh-CN" sz="2800" dirty="0" smtClean="0"/>
              <a:t>IT</a:t>
            </a:r>
            <a:r>
              <a:rPr lang="zh-CN" altLang="en-US" sz="2800" dirty="0" smtClean="0"/>
              <a:t>资产信息</a:t>
            </a:r>
          </a:p>
          <a:p>
            <a:pPr marL="0" indent="0">
              <a:buNone/>
            </a:pPr>
            <a:r>
              <a:rPr lang="zh-CN" altLang="en-US" sz="2800" dirty="0" smtClean="0"/>
              <a:t>－ 数据可手动添加</a:t>
            </a:r>
          </a:p>
          <a:p>
            <a:pPr marL="0" indent="0">
              <a:buNone/>
            </a:pPr>
            <a:r>
              <a:rPr lang="zh-CN" altLang="en-US" sz="2800" dirty="0" smtClean="0"/>
              <a:t>－ 硬件信息可自动收集</a:t>
            </a:r>
          </a:p>
          <a:p>
            <a:pPr marL="0" indent="0">
              <a:buNone/>
            </a:pPr>
            <a:r>
              <a:rPr lang="zh-CN" altLang="en-US" sz="2800" dirty="0" smtClean="0"/>
              <a:t>－ 硬件信息可自动变更</a:t>
            </a:r>
          </a:p>
          <a:p>
            <a:pPr marL="0" indent="0">
              <a:buNone/>
            </a:pPr>
            <a:r>
              <a:rPr lang="zh-CN" altLang="en-US" sz="2800" dirty="0" smtClean="0"/>
              <a:t>－ 可对其他系统灵活开放</a:t>
            </a:r>
            <a:r>
              <a:rPr lang="en-US" altLang="zh-CN" sz="2800" dirty="0" smtClean="0"/>
              <a:t>API</a:t>
            </a:r>
            <a:r>
              <a:rPr lang="zh-CN" altLang="en-US" sz="2800" dirty="0" smtClean="0"/>
              <a:t> </a:t>
            </a:r>
            <a:endParaRPr lang="zh-CN" altLang="en-US" sz="2800" dirty="0"/>
          </a:p>
        </p:txBody>
      </p:sp>
      <p:sp>
        <p:nvSpPr>
          <p:cNvPr id="3" name="矩形 2"/>
          <p:cNvSpPr/>
          <p:nvPr/>
        </p:nvSpPr>
        <p:spPr>
          <a:xfrm>
            <a:off x="1154082" y="807465"/>
            <a:ext cx="7839605" cy="830997"/>
          </a:xfrm>
          <a:prstGeom prst="rect">
            <a:avLst/>
          </a:prstGeom>
        </p:spPr>
        <p:txBody>
          <a:bodyPr wrap="square">
            <a:spAutoFit/>
          </a:bodyPr>
          <a:lstStyle/>
          <a:p>
            <a:r>
              <a:rPr lang="en-US" altLang="zh-CN" sz="4800" b="1" dirty="0" smtClean="0"/>
              <a:t>CMDB</a:t>
            </a:r>
            <a:r>
              <a:rPr lang="zh-CN" altLang="en-US" sz="4800" b="1" dirty="0" smtClean="0"/>
              <a:t>核心功能实现</a:t>
            </a:r>
            <a:endParaRPr lang="zh-CN" altLang="en-US" sz="4800" dirty="0"/>
          </a:p>
        </p:txBody>
      </p:sp>
    </p:spTree>
    <p:extLst>
      <p:ext uri="{BB962C8B-B14F-4D97-AF65-F5344CB8AC3E}">
        <p14:creationId xmlns:p14="http://schemas.microsoft.com/office/powerpoint/2010/main" val="4960749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主流架构介绍</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42</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7" name="图片 6"/>
          <p:cNvPicPr>
            <a:picLocks noChangeAspect="1"/>
          </p:cNvPicPr>
          <p:nvPr/>
        </p:nvPicPr>
        <p:blipFill>
          <a:blip r:embed="rId3"/>
          <a:stretch>
            <a:fillRect/>
          </a:stretch>
        </p:blipFill>
        <p:spPr>
          <a:xfrm>
            <a:off x="2430049" y="1845734"/>
            <a:ext cx="5749447" cy="4417280"/>
          </a:xfrm>
          <a:prstGeom prst="rect">
            <a:avLst/>
          </a:prstGeom>
        </p:spPr>
      </p:pic>
      <p:sp>
        <p:nvSpPr>
          <p:cNvPr id="10" name="乘 9"/>
          <p:cNvSpPr/>
          <p:nvPr/>
        </p:nvSpPr>
        <p:spPr>
          <a:xfrm>
            <a:off x="1856898" y="1505740"/>
            <a:ext cx="6895747" cy="4703347"/>
          </a:xfrm>
          <a:prstGeom prst="mathMultiply">
            <a:avLst/>
          </a:prstGeom>
          <a:solidFill>
            <a:srgbClr val="FF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090933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主流架构介绍</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43</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3079794" y="1853604"/>
            <a:ext cx="5836394" cy="4380162"/>
          </a:xfrm>
          <a:prstGeom prst="rect">
            <a:avLst/>
          </a:prstGeom>
        </p:spPr>
      </p:pic>
      <p:sp>
        <p:nvSpPr>
          <p:cNvPr id="9" name="乘 8"/>
          <p:cNvSpPr/>
          <p:nvPr/>
        </p:nvSpPr>
        <p:spPr>
          <a:xfrm>
            <a:off x="2951305" y="1904976"/>
            <a:ext cx="6093372" cy="4441799"/>
          </a:xfrm>
          <a:prstGeom prst="mathMultiply">
            <a:avLst/>
          </a:prstGeom>
          <a:solidFill>
            <a:srgbClr val="FF0000">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3324441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实施失败的经验之谈</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44</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055623"/>
            <a:ext cx="10266332" cy="2954655"/>
          </a:xfrm>
          <a:prstGeom prst="rect">
            <a:avLst/>
          </a:prstGeom>
          <a:noFill/>
        </p:spPr>
        <p:txBody>
          <a:bodyPr wrap="square" rtlCol="0">
            <a:spAutoFit/>
          </a:bodyPr>
          <a:lstStyle/>
          <a:p>
            <a:r>
              <a:rPr lang="zh-CN" altLang="en-US" sz="2800" b="1" dirty="0" smtClean="0"/>
              <a:t>导致</a:t>
            </a:r>
            <a:r>
              <a:rPr lang="en-US" altLang="zh-CN" sz="2800" b="1" dirty="0"/>
              <a:t>CMDB</a:t>
            </a:r>
            <a:r>
              <a:rPr lang="zh-CN" altLang="en-US" sz="2800" b="1" dirty="0"/>
              <a:t>失败的</a:t>
            </a:r>
            <a:r>
              <a:rPr lang="zh-CN" altLang="en-US" sz="2800" b="1" dirty="0" smtClean="0"/>
              <a:t>因素</a:t>
            </a:r>
          </a:p>
          <a:p>
            <a:endParaRPr lang="zh-CN" altLang="en-US" dirty="0"/>
          </a:p>
          <a:p>
            <a:r>
              <a:rPr lang="en-US" altLang="zh-CN" sz="2800" dirty="0"/>
              <a:t>A</a:t>
            </a:r>
            <a:r>
              <a:rPr lang="zh-CN" altLang="en-US" sz="2800" dirty="0"/>
              <a:t>、缺少管理层</a:t>
            </a:r>
            <a:r>
              <a:rPr lang="zh-CN" altLang="en-US" sz="2800" dirty="0" smtClean="0"/>
              <a:t>承诺</a:t>
            </a:r>
          </a:p>
          <a:p>
            <a:r>
              <a:rPr lang="en-US" altLang="zh-CN" sz="2800" dirty="0" smtClean="0"/>
              <a:t>B</a:t>
            </a:r>
            <a:r>
              <a:rPr lang="zh-CN" altLang="en-US" sz="2800" dirty="0"/>
              <a:t>、在复杂流程上消耗太多的</a:t>
            </a:r>
            <a:r>
              <a:rPr lang="zh-CN" altLang="en-US" sz="2800" dirty="0" smtClean="0"/>
              <a:t>时间</a:t>
            </a:r>
          </a:p>
          <a:p>
            <a:r>
              <a:rPr lang="en-US" altLang="zh-CN" sz="2800" dirty="0" smtClean="0"/>
              <a:t>C</a:t>
            </a:r>
            <a:r>
              <a:rPr lang="zh-CN" altLang="en-US" sz="2800" dirty="0"/>
              <a:t>、没有创建相应的工作指导</a:t>
            </a:r>
            <a:r>
              <a:rPr lang="zh-CN" altLang="en-US" sz="2800" dirty="0" smtClean="0"/>
              <a:t>文档</a:t>
            </a:r>
          </a:p>
          <a:p>
            <a:r>
              <a:rPr lang="en-US" altLang="zh-CN" sz="2800" dirty="0" smtClean="0"/>
              <a:t>D</a:t>
            </a:r>
            <a:r>
              <a:rPr lang="zh-CN" altLang="en-US" sz="2800" dirty="0"/>
              <a:t>、没有指定配置项</a:t>
            </a:r>
            <a:r>
              <a:rPr lang="zh-CN" altLang="en-US" sz="2800" dirty="0" smtClean="0"/>
              <a:t>负责人</a:t>
            </a:r>
            <a:endParaRPr lang="zh-CN" altLang="en-US" sz="2800" dirty="0"/>
          </a:p>
          <a:p>
            <a:r>
              <a:rPr lang="en-US" altLang="zh-CN" sz="2800" dirty="0"/>
              <a:t>E</a:t>
            </a:r>
            <a:r>
              <a:rPr lang="zh-CN" altLang="en-US" sz="2800" dirty="0"/>
              <a:t>、目标过大，涵盖太多的</a:t>
            </a:r>
            <a:r>
              <a:rPr lang="zh-CN" altLang="en-US" sz="2800" dirty="0" smtClean="0"/>
              <a:t>功能，结构太复杂</a:t>
            </a:r>
          </a:p>
        </p:txBody>
      </p:sp>
    </p:spTree>
    <p:extLst>
      <p:ext uri="{BB962C8B-B14F-4D97-AF65-F5344CB8AC3E}">
        <p14:creationId xmlns:p14="http://schemas.microsoft.com/office/powerpoint/2010/main" val="3253009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设计方案分享</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45</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3782860" y="3334194"/>
            <a:ext cx="4935255" cy="584775"/>
          </a:xfrm>
          <a:prstGeom prst="rect">
            <a:avLst/>
          </a:prstGeom>
          <a:noFill/>
        </p:spPr>
        <p:txBody>
          <a:bodyPr wrap="square" rtlCol="0">
            <a:spAutoFit/>
          </a:bodyPr>
          <a:lstStyle/>
          <a:p>
            <a:r>
              <a:rPr kumimoji="1" lang="zh-CN" altLang="en-US" sz="3200" b="1" smtClean="0"/>
              <a:t>服务器／客户端架构</a:t>
            </a:r>
            <a:r>
              <a:rPr kumimoji="1" lang="zh-CN" altLang="en-US" sz="3200" b="1" dirty="0" smtClean="0"/>
              <a:t>设计</a:t>
            </a:r>
            <a:endParaRPr kumimoji="1" lang="zh-CN" altLang="en-US" sz="3200" b="1" dirty="0"/>
          </a:p>
        </p:txBody>
      </p:sp>
    </p:spTree>
    <p:extLst>
      <p:ext uri="{BB962C8B-B14F-4D97-AF65-F5344CB8AC3E}">
        <p14:creationId xmlns:p14="http://schemas.microsoft.com/office/powerpoint/2010/main" val="14767170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分布式客户端数据采集</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2944869" y="3559963"/>
            <a:ext cx="6363222" cy="1077218"/>
          </a:xfrm>
          <a:prstGeom prst="rect">
            <a:avLst/>
          </a:prstGeom>
          <a:noFill/>
        </p:spPr>
        <p:txBody>
          <a:bodyPr wrap="square" rtlCol="0">
            <a:spAutoFit/>
          </a:bodyPr>
          <a:lstStyle/>
          <a:p>
            <a:r>
              <a:rPr kumimoji="1" lang="en-US" altLang="zh-CN" sz="3600" b="1" dirty="0" smtClean="0"/>
              <a:t>CMDB</a:t>
            </a:r>
            <a:r>
              <a:rPr kumimoji="1" lang="zh-CN" altLang="en-US" sz="3600" b="1" dirty="0" smtClean="0"/>
              <a:t> 的</a:t>
            </a:r>
            <a:r>
              <a:rPr kumimoji="1" lang="en-US" altLang="zh-CN" sz="3600" b="1" dirty="0" smtClean="0"/>
              <a:t>C</a:t>
            </a:r>
            <a:r>
              <a:rPr kumimoji="1" lang="zh-CN" altLang="en-US" sz="3600" b="1" dirty="0" smtClean="0"/>
              <a:t>／</a:t>
            </a:r>
            <a:r>
              <a:rPr kumimoji="1" lang="en-US" altLang="zh-CN" sz="3600" b="1" dirty="0" smtClean="0"/>
              <a:t>S</a:t>
            </a:r>
            <a:r>
              <a:rPr kumimoji="1" lang="zh-CN" altLang="en-US" sz="3600" b="1" dirty="0" smtClean="0"/>
              <a:t>架构通信机制</a:t>
            </a:r>
            <a:endParaRPr kumimoji="1" lang="zh-CN" altLang="en-US" sz="3600" b="1" dirty="0"/>
          </a:p>
          <a:p>
            <a:endParaRPr kumimoji="1" lang="zh-CN" altLang="en-US" sz="2800" dirty="0"/>
          </a:p>
        </p:txBody>
      </p:sp>
    </p:spTree>
    <p:extLst>
      <p:ext uri="{BB962C8B-B14F-4D97-AF65-F5344CB8AC3E}">
        <p14:creationId xmlns:p14="http://schemas.microsoft.com/office/powerpoint/2010/main" val="5871332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47</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328051"/>
            <a:ext cx="10310609" cy="4308872"/>
          </a:xfrm>
          <a:prstGeom prst="rect">
            <a:avLst/>
          </a:prstGeom>
          <a:noFill/>
        </p:spPr>
        <p:txBody>
          <a:bodyPr wrap="square" rtlCol="0">
            <a:spAutoFit/>
          </a:bodyPr>
          <a:lstStyle/>
          <a:p>
            <a:r>
              <a:rPr kumimoji="1" lang="zh-CN" altLang="en-US" sz="2800" b="1" dirty="0" smtClean="0"/>
              <a:t>目前主流的</a:t>
            </a:r>
            <a:r>
              <a:rPr kumimoji="1" lang="en-US" altLang="zh-CN" sz="2800" b="1" dirty="0" smtClean="0"/>
              <a:t>C/S</a:t>
            </a:r>
            <a:r>
              <a:rPr kumimoji="1" lang="zh-CN" altLang="en-US" sz="2800" b="1" dirty="0" smtClean="0"/>
              <a:t>通信技术</a:t>
            </a:r>
          </a:p>
          <a:p>
            <a:endParaRPr kumimoji="1" lang="en-US" altLang="zh-CN" sz="2400" dirty="0" smtClean="0"/>
          </a:p>
          <a:p>
            <a:pPr marL="457200" indent="-457200">
              <a:buAutoNum type="arabicPeriod"/>
            </a:pPr>
            <a:r>
              <a:rPr kumimoji="1" lang="zh-CN" altLang="en-US" sz="2400" dirty="0" smtClean="0"/>
              <a:t>纯</a:t>
            </a:r>
            <a:r>
              <a:rPr kumimoji="1" lang="en-US" altLang="zh-CN" sz="2400" dirty="0" smtClean="0"/>
              <a:t>Socket</a:t>
            </a:r>
            <a:endParaRPr kumimoji="1" lang="zh-CN" altLang="en-US" sz="2400" dirty="0" smtClean="0"/>
          </a:p>
          <a:p>
            <a:pPr marL="457200" indent="-457200">
              <a:buAutoNum type="arabicPeriod"/>
            </a:pPr>
            <a:endParaRPr kumimoji="1" lang="en-US" altLang="zh-CN" sz="2400" dirty="0" smtClean="0"/>
          </a:p>
          <a:p>
            <a:pPr marL="457200" indent="-457200">
              <a:buAutoNum type="arabicPeriod"/>
            </a:pPr>
            <a:r>
              <a:rPr kumimoji="1" lang="en-US" altLang="zh-CN" sz="2400" dirty="0" smtClean="0"/>
              <a:t>RPC</a:t>
            </a:r>
            <a:endParaRPr kumimoji="1" lang="zh-CN" altLang="en-US" sz="2400" dirty="0" smtClean="0"/>
          </a:p>
          <a:p>
            <a:pPr marL="342900" indent="-342900">
              <a:buAutoNum type="arabicPeriod"/>
            </a:pPr>
            <a:endParaRPr kumimoji="1" lang="zh-CN" altLang="en-US" sz="2400" dirty="0"/>
          </a:p>
          <a:p>
            <a:pPr marL="342900" indent="-342900">
              <a:buAutoNum type="arabicPeriod"/>
            </a:pPr>
            <a:r>
              <a:rPr kumimoji="1" lang="zh-CN" altLang="en-US" sz="2400" dirty="0" smtClean="0"/>
              <a:t> </a:t>
            </a:r>
            <a:r>
              <a:rPr kumimoji="1" lang="en-US" altLang="zh-CN" sz="2400" dirty="0" err="1" smtClean="0"/>
              <a:t>RestFul</a:t>
            </a:r>
            <a:endParaRPr kumimoji="1" lang="zh-CN" altLang="en-US" sz="2400" dirty="0" smtClean="0"/>
          </a:p>
          <a:p>
            <a:pPr marL="342900" indent="-342900">
              <a:buAutoNum type="arabicPeriod"/>
            </a:pPr>
            <a:endParaRPr kumimoji="1" lang="zh-CN" altLang="en-US" sz="2400" dirty="0" smtClean="0"/>
          </a:p>
          <a:p>
            <a:pPr marL="342900" indent="-342900">
              <a:buAutoNum type="arabicPeriod"/>
            </a:pPr>
            <a:r>
              <a:rPr kumimoji="1" lang="zh-CN" altLang="en-US" sz="2400" dirty="0" smtClean="0"/>
              <a:t> </a:t>
            </a:r>
            <a:r>
              <a:rPr kumimoji="1" lang="en-US" altLang="zh-CN" sz="2400" dirty="0" smtClean="0"/>
              <a:t>MQ</a:t>
            </a:r>
            <a:r>
              <a:rPr kumimoji="1" lang="zh-CN" altLang="en-US" sz="2400" dirty="0" smtClean="0"/>
              <a:t>技术</a:t>
            </a:r>
            <a:endParaRPr kumimoji="1" lang="zh-CN" altLang="en-US" sz="2400" dirty="0"/>
          </a:p>
          <a:p>
            <a:pPr marL="342900" indent="-342900">
              <a:buAutoNum type="arabicPeriod"/>
            </a:pPr>
            <a:endParaRPr kumimoji="1" lang="zh-CN" altLang="en-US" dirty="0" smtClean="0"/>
          </a:p>
          <a:p>
            <a:pPr marL="342900" indent="-342900">
              <a:buAutoNum type="arabicPeriod"/>
            </a:pPr>
            <a:endParaRPr kumimoji="1" lang="zh-CN" altLang="en-US" dirty="0"/>
          </a:p>
          <a:p>
            <a:pPr marL="342900" indent="-342900">
              <a:buAutoNum type="arabicPeriod"/>
            </a:pPr>
            <a:endParaRPr kumimoji="1" lang="zh-CN" altLang="en-US" dirty="0"/>
          </a:p>
        </p:txBody>
      </p:sp>
      <p:sp>
        <p:nvSpPr>
          <p:cNvPr id="10" name="标题 1"/>
          <p:cNvSpPr txBox="1">
            <a:spLocks/>
          </p:cNvSpPr>
          <p:nvPr/>
        </p:nvSpPr>
        <p:spPr>
          <a:xfrm>
            <a:off x="1097280" y="254213"/>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kumimoji="1" lang="zh-CN" altLang="en-US" b="1" smtClean="0"/>
              <a:t>分布式客户端数据采集</a:t>
            </a:r>
            <a:endParaRPr kumimoji="1" lang="zh-CN" altLang="en-US" b="1" dirty="0"/>
          </a:p>
        </p:txBody>
      </p:sp>
    </p:spTree>
    <p:extLst>
      <p:ext uri="{BB962C8B-B14F-4D97-AF65-F5344CB8AC3E}">
        <p14:creationId xmlns:p14="http://schemas.microsoft.com/office/powerpoint/2010/main" val="11695743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48</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分布式客户端数据采集</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2267211"/>
            <a:ext cx="6969482" cy="3108543"/>
          </a:xfrm>
          <a:prstGeom prst="rect">
            <a:avLst/>
          </a:prstGeom>
          <a:noFill/>
        </p:spPr>
        <p:txBody>
          <a:bodyPr wrap="square" rtlCol="0">
            <a:spAutoFit/>
          </a:bodyPr>
          <a:lstStyle/>
          <a:p>
            <a:r>
              <a:rPr kumimoji="1" lang="zh-CN" altLang="en-US" sz="2800" b="1" dirty="0" smtClean="0"/>
              <a:t>数据采集模式分为三种：</a:t>
            </a:r>
          </a:p>
          <a:p>
            <a:endParaRPr kumimoji="1" lang="zh-CN" altLang="en-US" sz="2800" dirty="0"/>
          </a:p>
          <a:p>
            <a:pPr marL="342900" indent="-342900">
              <a:buAutoNum type="arabicPeriod"/>
            </a:pPr>
            <a:r>
              <a:rPr kumimoji="1" lang="zh-CN" altLang="en-US" sz="2800" dirty="0" smtClean="0"/>
              <a:t>主动模式</a:t>
            </a:r>
          </a:p>
          <a:p>
            <a:pPr marL="342900" indent="-342900">
              <a:buAutoNum type="arabicPeriod"/>
            </a:pPr>
            <a:endParaRPr kumimoji="1" lang="zh-CN" altLang="en-US" sz="2800" dirty="0"/>
          </a:p>
          <a:p>
            <a:pPr marL="342900" indent="-342900">
              <a:buAutoNum type="arabicPeriod"/>
            </a:pPr>
            <a:r>
              <a:rPr kumimoji="1" lang="zh-CN" altLang="en-US" sz="2800" dirty="0" smtClean="0"/>
              <a:t>被动模式</a:t>
            </a:r>
          </a:p>
          <a:p>
            <a:pPr marL="342900" indent="-342900">
              <a:buAutoNum type="arabicPeriod"/>
            </a:pPr>
            <a:endParaRPr kumimoji="1" lang="zh-CN" altLang="en-US" sz="2800" dirty="0"/>
          </a:p>
          <a:p>
            <a:pPr marL="342900" indent="-342900">
              <a:buAutoNum type="arabicPeriod"/>
            </a:pPr>
            <a:r>
              <a:rPr kumimoji="1" lang="zh-CN" altLang="en-US" sz="2800" dirty="0" smtClean="0"/>
              <a:t>混合模式</a:t>
            </a:r>
            <a:endParaRPr kumimoji="1" lang="zh-CN" altLang="en-US" sz="2800" dirty="0"/>
          </a:p>
        </p:txBody>
      </p:sp>
    </p:spTree>
    <p:extLst>
      <p:ext uri="{BB962C8B-B14F-4D97-AF65-F5344CB8AC3E}">
        <p14:creationId xmlns:p14="http://schemas.microsoft.com/office/powerpoint/2010/main" val="17212854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设计方案分享</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49</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5439970" y="3334194"/>
            <a:ext cx="2288589" cy="584775"/>
          </a:xfrm>
          <a:prstGeom prst="rect">
            <a:avLst/>
          </a:prstGeom>
          <a:noFill/>
        </p:spPr>
        <p:txBody>
          <a:bodyPr wrap="square" rtlCol="0">
            <a:spAutoFit/>
          </a:bodyPr>
          <a:lstStyle/>
          <a:p>
            <a:r>
              <a:rPr kumimoji="1" lang="zh-CN" altLang="en-US" sz="3200" b="1" smtClean="0"/>
              <a:t>数据库设计</a:t>
            </a:r>
            <a:endParaRPr kumimoji="1" lang="zh-CN" altLang="en-US" sz="3200" b="1"/>
          </a:p>
        </p:txBody>
      </p:sp>
    </p:spTree>
    <p:extLst>
      <p:ext uri="{BB962C8B-B14F-4D97-AF65-F5344CB8AC3E}">
        <p14:creationId xmlns:p14="http://schemas.microsoft.com/office/powerpoint/2010/main" val="20445684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课程的演示运行环境</a:t>
            </a:r>
            <a:endParaRPr kumimoji="1" lang="zh-CN" altLang="en-US" dirty="0"/>
          </a:p>
        </p:txBody>
      </p:sp>
      <p:sp>
        <p:nvSpPr>
          <p:cNvPr id="3" name="内容占位符 2"/>
          <p:cNvSpPr>
            <a:spLocks noGrp="1"/>
          </p:cNvSpPr>
          <p:nvPr>
            <p:ph idx="1"/>
          </p:nvPr>
        </p:nvSpPr>
        <p:spPr>
          <a:xfrm>
            <a:off x="1097280" y="2097983"/>
            <a:ext cx="10058400" cy="2836624"/>
          </a:xfrm>
        </p:spPr>
        <p:txBody>
          <a:bodyPr/>
          <a:lstStyle/>
          <a:p>
            <a:r>
              <a:rPr kumimoji="1" lang="zh-CN" altLang="en-US" sz="2800" dirty="0" smtClean="0"/>
              <a:t>★ </a:t>
            </a:r>
            <a:r>
              <a:rPr kumimoji="1" lang="en-US" altLang="zh-CN" sz="2800" dirty="0" smtClean="0"/>
              <a:t>Python</a:t>
            </a:r>
            <a:r>
              <a:rPr kumimoji="1" lang="zh-CN" altLang="en-US" sz="2800" dirty="0" smtClean="0"/>
              <a:t> </a:t>
            </a:r>
            <a:r>
              <a:rPr kumimoji="1" lang="en-US" altLang="zh-CN" sz="2800" dirty="0" smtClean="0"/>
              <a:t>2.7.10</a:t>
            </a:r>
            <a:endParaRPr kumimoji="1" lang="zh-CN" altLang="en-US" sz="2800" dirty="0" smtClean="0"/>
          </a:p>
          <a:p>
            <a:r>
              <a:rPr kumimoji="1" lang="zh-CN" altLang="en-US" sz="2800" dirty="0"/>
              <a:t>★ </a:t>
            </a:r>
            <a:r>
              <a:rPr kumimoji="1" lang="en-US" altLang="zh-CN" sz="2800" dirty="0" err="1" smtClean="0"/>
              <a:t>Django</a:t>
            </a:r>
            <a:r>
              <a:rPr kumimoji="1" lang="zh-CN" altLang="en-US" sz="2800" dirty="0" smtClean="0"/>
              <a:t> </a:t>
            </a:r>
            <a:r>
              <a:rPr kumimoji="1" lang="en-US" altLang="zh-CN" sz="2800" dirty="0" smtClean="0"/>
              <a:t>1.6</a:t>
            </a:r>
            <a:r>
              <a:rPr kumimoji="1" lang="zh-CN" altLang="en-US" sz="2800" dirty="0" smtClean="0"/>
              <a:t> </a:t>
            </a:r>
            <a:r>
              <a:rPr kumimoji="1" lang="en-US" altLang="zh-CN" sz="2800" dirty="0" smtClean="0"/>
              <a:t>+</a:t>
            </a:r>
          </a:p>
          <a:p>
            <a:endParaRPr kumimoji="1" lang="zh-CN" altLang="en-US" sz="2800" dirty="0" smtClean="0"/>
          </a:p>
          <a:p>
            <a:pPr marL="0" indent="0">
              <a:buNone/>
            </a:pPr>
            <a:r>
              <a:rPr kumimoji="1" lang="zh-CN" altLang="en-US" sz="2800" dirty="0" smtClean="0"/>
              <a:t>本次课程主要目的是提供大家在规划</a:t>
            </a:r>
            <a:r>
              <a:rPr kumimoji="1" lang="en-US" altLang="zh-CN" sz="2800" dirty="0" smtClean="0"/>
              <a:t>CMDB</a:t>
            </a:r>
            <a:r>
              <a:rPr kumimoji="1" lang="zh-CN" altLang="en-US" sz="2800" dirty="0" smtClean="0"/>
              <a:t>或者进行其他运维系统开发时的思路和方法， 因此不限于某种语言或某种框架</a:t>
            </a:r>
            <a:endParaRPr kumimoji="1" lang="en-US" altLang="zh-CN" sz="2800" dirty="0"/>
          </a:p>
          <a:p>
            <a:endParaRPr kumimoji="1" lang="zh-CN" altLang="en-US" sz="2800" dirty="0" smtClean="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8080139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2446983"/>
            <a:ext cx="10058400" cy="521685"/>
          </a:xfrm>
        </p:spPr>
        <p:txBody>
          <a:bodyPr>
            <a:normAutofit/>
          </a:bodyPr>
          <a:lstStyle/>
          <a:p>
            <a:r>
              <a:rPr kumimoji="1" lang="en-US" altLang="zh-CN" sz="2800" b="1" dirty="0" smtClean="0">
                <a:solidFill>
                  <a:srgbClr val="FF0000"/>
                </a:solidFill>
              </a:rPr>
              <a:t>1.</a:t>
            </a:r>
            <a:r>
              <a:rPr kumimoji="1" lang="zh-CN" altLang="en-US" sz="2800" b="1" dirty="0" smtClean="0">
                <a:solidFill>
                  <a:srgbClr val="FF0000"/>
                </a:solidFill>
              </a:rPr>
              <a:t> 多并发所产生的竞态问题</a:t>
            </a:r>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50</a:t>
            </a:fld>
            <a:endParaRPr lang="en-US" dirty="0"/>
          </a:p>
        </p:txBody>
      </p:sp>
      <p:sp>
        <p:nvSpPr>
          <p:cNvPr id="6" name="标题 1"/>
          <p:cNvSpPr>
            <a:spLocks noGrp="1"/>
          </p:cNvSpPr>
          <p:nvPr>
            <p:ph type="title"/>
          </p:nvPr>
        </p:nvSpPr>
        <p:spPr>
          <a:xfrm>
            <a:off x="1097280" y="286603"/>
            <a:ext cx="10058400" cy="1450757"/>
          </a:xfrm>
        </p:spPr>
        <p:txBody>
          <a:bodyPr/>
          <a:lstStyle/>
          <a:p>
            <a:r>
              <a:rPr kumimoji="1" lang="en-US" altLang="zh-CN" b="1" dirty="0" smtClean="0"/>
              <a:t>CMDB</a:t>
            </a:r>
            <a:r>
              <a:rPr kumimoji="1" lang="zh-CN" altLang="en-US" b="1" dirty="0" smtClean="0"/>
              <a:t>系统额外需要关注的问题</a:t>
            </a:r>
            <a:endParaRPr kumimoji="1" lang="zh-CN" altLang="en-US" b="1" dirty="0"/>
          </a:p>
        </p:txBody>
      </p:sp>
      <p:pic>
        <p:nvPicPr>
          <p:cNvPr id="7" name="图片 6"/>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txBox="1">
            <a:spLocks/>
          </p:cNvSpPr>
          <p:nvPr/>
        </p:nvSpPr>
        <p:spPr>
          <a:xfrm>
            <a:off x="1097280" y="3730863"/>
            <a:ext cx="10058400" cy="5216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en-US" altLang="zh-CN" sz="2800" b="1" dirty="0">
                <a:solidFill>
                  <a:srgbClr val="FF0000"/>
                </a:solidFill>
              </a:rPr>
              <a:t>2</a:t>
            </a:r>
            <a:r>
              <a:rPr kumimoji="1" lang="en-US" altLang="zh-CN" sz="2800" b="1" dirty="0" smtClean="0">
                <a:solidFill>
                  <a:srgbClr val="FF0000"/>
                </a:solidFill>
              </a:rPr>
              <a:t>.</a:t>
            </a:r>
            <a:r>
              <a:rPr kumimoji="1" lang="zh-CN" altLang="en-US" sz="2800" b="1" dirty="0" smtClean="0">
                <a:solidFill>
                  <a:srgbClr val="FF0000"/>
                </a:solidFill>
              </a:rPr>
              <a:t> 海量数据的显示加载问题</a:t>
            </a:r>
          </a:p>
        </p:txBody>
      </p:sp>
      <p:sp>
        <p:nvSpPr>
          <p:cNvPr id="9" name="内容占位符 2"/>
          <p:cNvSpPr txBox="1">
            <a:spLocks/>
          </p:cNvSpPr>
          <p:nvPr/>
        </p:nvSpPr>
        <p:spPr>
          <a:xfrm>
            <a:off x="1097280" y="5037026"/>
            <a:ext cx="10058400" cy="5216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en-US" altLang="zh-CN" sz="2800" b="1" dirty="0">
                <a:solidFill>
                  <a:srgbClr val="FF0000"/>
                </a:solidFill>
              </a:rPr>
              <a:t>3</a:t>
            </a:r>
            <a:r>
              <a:rPr kumimoji="1" lang="en-US" altLang="zh-CN" sz="2800" b="1" dirty="0" smtClean="0">
                <a:solidFill>
                  <a:srgbClr val="FF0000"/>
                </a:solidFill>
              </a:rPr>
              <a:t>.</a:t>
            </a:r>
            <a:r>
              <a:rPr kumimoji="1" lang="zh-CN" altLang="en-US" sz="2800" b="1" dirty="0" smtClean="0">
                <a:solidFill>
                  <a:srgbClr val="FF0000"/>
                </a:solidFill>
              </a:rPr>
              <a:t> 数据关联问题</a:t>
            </a:r>
          </a:p>
        </p:txBody>
      </p:sp>
      <p:sp>
        <p:nvSpPr>
          <p:cNvPr id="10" name="文本框 9"/>
          <p:cNvSpPr txBox="1"/>
          <p:nvPr/>
        </p:nvSpPr>
        <p:spPr>
          <a:xfrm>
            <a:off x="4509370" y="3084519"/>
            <a:ext cx="2592887" cy="461665"/>
          </a:xfrm>
          <a:prstGeom prst="rect">
            <a:avLst/>
          </a:prstGeom>
          <a:noFill/>
        </p:spPr>
        <p:txBody>
          <a:bodyPr wrap="square" rtlCol="0">
            <a:spAutoFit/>
          </a:bodyPr>
          <a:lstStyle/>
          <a:p>
            <a:r>
              <a:rPr kumimoji="1" lang="zh-CN" altLang="en-US" sz="2400" b="1" dirty="0" smtClean="0">
                <a:solidFill>
                  <a:srgbClr val="00B050"/>
                </a:solidFill>
              </a:rPr>
              <a:t>事务和锁</a:t>
            </a:r>
            <a:endParaRPr kumimoji="1" lang="zh-CN" altLang="en-US" sz="2400" b="1" dirty="0">
              <a:solidFill>
                <a:srgbClr val="00B050"/>
              </a:solidFill>
            </a:endParaRPr>
          </a:p>
        </p:txBody>
      </p:sp>
      <p:sp>
        <p:nvSpPr>
          <p:cNvPr id="11" name="文本框 10"/>
          <p:cNvSpPr txBox="1"/>
          <p:nvPr/>
        </p:nvSpPr>
        <p:spPr>
          <a:xfrm>
            <a:off x="4509369" y="4402813"/>
            <a:ext cx="2592887" cy="461665"/>
          </a:xfrm>
          <a:prstGeom prst="rect">
            <a:avLst/>
          </a:prstGeom>
          <a:noFill/>
        </p:spPr>
        <p:txBody>
          <a:bodyPr wrap="square" rtlCol="0">
            <a:spAutoFit/>
          </a:bodyPr>
          <a:lstStyle/>
          <a:p>
            <a:r>
              <a:rPr kumimoji="1" lang="zh-CN" altLang="en-US" sz="2400" b="1" dirty="0" smtClean="0">
                <a:solidFill>
                  <a:srgbClr val="00B050"/>
                </a:solidFill>
              </a:rPr>
              <a:t>分页处理</a:t>
            </a:r>
            <a:endParaRPr kumimoji="1" lang="zh-CN" altLang="en-US" sz="2400" b="1" dirty="0">
              <a:solidFill>
                <a:srgbClr val="00B050"/>
              </a:solidFill>
            </a:endParaRPr>
          </a:p>
        </p:txBody>
      </p:sp>
      <p:sp>
        <p:nvSpPr>
          <p:cNvPr id="12" name="文本框 11"/>
          <p:cNvSpPr txBox="1"/>
          <p:nvPr/>
        </p:nvSpPr>
        <p:spPr>
          <a:xfrm>
            <a:off x="4509368" y="5558711"/>
            <a:ext cx="2592887" cy="461665"/>
          </a:xfrm>
          <a:prstGeom prst="rect">
            <a:avLst/>
          </a:prstGeom>
          <a:noFill/>
        </p:spPr>
        <p:txBody>
          <a:bodyPr wrap="square" rtlCol="0">
            <a:spAutoFit/>
          </a:bodyPr>
          <a:lstStyle/>
          <a:p>
            <a:r>
              <a:rPr kumimoji="1" lang="en-US" altLang="zh-CN" sz="2400" b="1" dirty="0" smtClean="0">
                <a:solidFill>
                  <a:srgbClr val="00B050"/>
                </a:solidFill>
              </a:rPr>
              <a:t>UUID</a:t>
            </a:r>
            <a:endParaRPr kumimoji="1" lang="zh-CN" altLang="en-US" sz="2400" b="1" dirty="0">
              <a:solidFill>
                <a:srgbClr val="00B050"/>
              </a:solidFill>
            </a:endParaRPr>
          </a:p>
        </p:txBody>
      </p:sp>
    </p:spTree>
    <p:extLst>
      <p:ext uri="{BB962C8B-B14F-4D97-AF65-F5344CB8AC3E}">
        <p14:creationId xmlns:p14="http://schemas.microsoft.com/office/powerpoint/2010/main" val="117452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strips(down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UUID</a:t>
            </a:r>
            <a:r>
              <a:rPr kumimoji="1" lang="zh-CN" altLang="en-US" b="1" dirty="0" smtClean="0"/>
              <a:t>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2785955"/>
            <a:ext cx="10115203" cy="830997"/>
          </a:xfrm>
          <a:prstGeom prst="rect">
            <a:avLst/>
          </a:prstGeom>
          <a:noFill/>
        </p:spPr>
        <p:txBody>
          <a:bodyPr wrap="square" rtlCol="0">
            <a:spAutoFit/>
          </a:bodyPr>
          <a:lstStyle/>
          <a:p>
            <a:r>
              <a:rPr lang="zh-CN" altLang="en-US" sz="2400" b="1" dirty="0"/>
              <a:t>是让</a:t>
            </a:r>
            <a:r>
              <a:rPr lang="zh-CN" altLang="en-US" sz="2400" b="1" dirty="0">
                <a:hlinkClick r:id="rId3"/>
              </a:rPr>
              <a:t>分布式系统</a:t>
            </a:r>
            <a:r>
              <a:rPr lang="zh-CN" altLang="en-US" sz="2400" b="1" dirty="0"/>
              <a:t>中的所有元素，都能有唯一的</a:t>
            </a:r>
            <a:r>
              <a:rPr lang="zh-CN" altLang="en-US" sz="2400" b="1" dirty="0" smtClean="0"/>
              <a:t>辨识身份</a:t>
            </a:r>
            <a:r>
              <a:rPr lang="en-US" altLang="zh-CN" sz="2400" b="1" dirty="0" smtClean="0"/>
              <a:t>id</a:t>
            </a:r>
            <a:r>
              <a:rPr lang="zh-CN" altLang="en-US" sz="2400" b="1" dirty="0" smtClean="0"/>
              <a:t>码，</a:t>
            </a:r>
            <a:r>
              <a:rPr lang="zh-CN" altLang="en-US" sz="2400" b="1" dirty="0"/>
              <a:t>如此一来，每个人都可以建立不与其它人冲突的 </a:t>
            </a:r>
            <a:r>
              <a:rPr lang="en-US" altLang="zh-CN" sz="2400" b="1" dirty="0"/>
              <a:t>UUID</a:t>
            </a:r>
            <a:r>
              <a:rPr lang="zh-CN" altLang="en-US" sz="2400" b="1" dirty="0"/>
              <a:t>。</a:t>
            </a:r>
            <a:endParaRPr kumimoji="1" lang="zh-CN" altLang="en-US" sz="2400" b="1" dirty="0"/>
          </a:p>
        </p:txBody>
      </p:sp>
    </p:spTree>
    <p:extLst>
      <p:ext uri="{BB962C8B-B14F-4D97-AF65-F5344CB8AC3E}">
        <p14:creationId xmlns:p14="http://schemas.microsoft.com/office/powerpoint/2010/main" val="12311860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分页算法分享</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247593" y="1841033"/>
            <a:ext cx="10115203" cy="4801314"/>
          </a:xfrm>
          <a:prstGeom prst="rect">
            <a:avLst/>
          </a:prstGeom>
          <a:noFill/>
        </p:spPr>
        <p:txBody>
          <a:bodyPr wrap="square" rtlCol="0">
            <a:spAutoFit/>
          </a:bodyPr>
          <a:lstStyle/>
          <a:p>
            <a:r>
              <a:rPr kumimoji="1" lang="zh-CN" altLang="en-US" sz="2400" dirty="0" smtClean="0"/>
              <a:t>算法思路：</a:t>
            </a:r>
          </a:p>
          <a:p>
            <a:endParaRPr kumimoji="1" lang="zh-CN" altLang="en-US" sz="2400" dirty="0"/>
          </a:p>
          <a:p>
            <a:r>
              <a:rPr kumimoji="1" lang="zh-CN" altLang="en-US" sz="2400" dirty="0" smtClean="0"/>
              <a:t>已知：总条数和每页显示的条数</a:t>
            </a:r>
            <a:endParaRPr kumimoji="1" lang="en-US" altLang="zh-CN" sz="2400" dirty="0" smtClean="0"/>
          </a:p>
          <a:p>
            <a:endParaRPr kumimoji="1" lang="en-US" altLang="zh-CN" sz="2400" dirty="0" smtClean="0"/>
          </a:p>
          <a:p>
            <a:r>
              <a:rPr lang="zh-CN" altLang="en-US" sz="2400" dirty="0"/>
              <a:t>假设每页</a:t>
            </a:r>
            <a:r>
              <a:rPr lang="zh-CN" altLang="en-US" sz="2400" dirty="0" smtClean="0"/>
              <a:t>显示</a:t>
            </a:r>
            <a:r>
              <a:rPr lang="en-US" altLang="zh-CN" sz="2400" dirty="0" smtClean="0"/>
              <a:t>X</a:t>
            </a:r>
            <a:r>
              <a:rPr lang="zh-CN" altLang="en-US" sz="2400" dirty="0" smtClean="0"/>
              <a:t>条</a:t>
            </a:r>
            <a:r>
              <a:rPr lang="zh-CN" altLang="en-US" sz="2400" dirty="0"/>
              <a:t>数据， 并且当前页是</a:t>
            </a:r>
            <a:r>
              <a:rPr lang="zh-CN" altLang="en-US" sz="2400" dirty="0" smtClean="0"/>
              <a:t>第</a:t>
            </a:r>
            <a:r>
              <a:rPr lang="en-US" altLang="zh-CN" sz="2400" dirty="0" smtClean="0"/>
              <a:t>Y</a:t>
            </a:r>
            <a:r>
              <a:rPr lang="zh-CN" altLang="en-US" sz="2400" dirty="0" smtClean="0"/>
              <a:t>页， 求 总页数，和 取值范围（</a:t>
            </a:r>
            <a:r>
              <a:rPr lang="en-US" altLang="zh-CN" sz="2400" dirty="0" smtClean="0"/>
              <a:t>from…. To…..</a:t>
            </a:r>
            <a:r>
              <a:rPr lang="zh-CN" altLang="en-US" sz="2400" dirty="0" smtClean="0"/>
              <a:t>）</a:t>
            </a:r>
            <a:endParaRPr lang="en-US" altLang="zh-CN" sz="2400" dirty="0" smtClean="0"/>
          </a:p>
          <a:p>
            <a:endParaRPr kumimoji="1" lang="en-US" altLang="zh-CN" dirty="0"/>
          </a:p>
          <a:p>
            <a:r>
              <a:rPr kumimoji="1" lang="zh-CN" altLang="en-US" b="1" dirty="0" smtClean="0">
                <a:solidFill>
                  <a:srgbClr val="00B050"/>
                </a:solidFill>
              </a:rPr>
              <a:t>得出： </a:t>
            </a:r>
            <a:endParaRPr kumimoji="1" lang="zh-CN" altLang="en-US" b="1" dirty="0">
              <a:solidFill>
                <a:srgbClr val="00B050"/>
              </a:solidFill>
            </a:endParaRPr>
          </a:p>
          <a:p>
            <a:r>
              <a:rPr kumimoji="1" lang="zh-CN" altLang="en-US" b="1" dirty="0" smtClean="0">
                <a:solidFill>
                  <a:srgbClr val="00B050"/>
                </a:solidFill>
              </a:rPr>
              <a:t>   </a:t>
            </a:r>
          </a:p>
          <a:p>
            <a:r>
              <a:rPr lang="zh-CN" altLang="en-US" b="1" dirty="0">
                <a:solidFill>
                  <a:srgbClr val="00B050"/>
                </a:solidFill>
              </a:rPr>
              <a:t>总页数 ＝ </a:t>
            </a:r>
            <a:r>
              <a:rPr lang="en-US" altLang="zh-CN" b="1" dirty="0" err="1">
                <a:solidFill>
                  <a:srgbClr val="00B050"/>
                </a:solidFill>
              </a:rPr>
              <a:t>divmod</a:t>
            </a:r>
            <a:r>
              <a:rPr lang="en-US" altLang="zh-CN" b="1" dirty="0">
                <a:solidFill>
                  <a:srgbClr val="00B050"/>
                </a:solidFill>
              </a:rPr>
              <a:t>(</a:t>
            </a:r>
            <a:r>
              <a:rPr lang="zh-CN" altLang="en-US" b="1" dirty="0">
                <a:solidFill>
                  <a:srgbClr val="00B050"/>
                </a:solidFill>
              </a:rPr>
              <a:t>总条数</a:t>
            </a:r>
            <a:r>
              <a:rPr lang="en-US" altLang="zh-CN" b="1" dirty="0">
                <a:solidFill>
                  <a:srgbClr val="00B050"/>
                </a:solidFill>
              </a:rPr>
              <a:t>, </a:t>
            </a:r>
            <a:r>
              <a:rPr lang="zh-CN" altLang="en-US" b="1" dirty="0">
                <a:solidFill>
                  <a:srgbClr val="00B050"/>
                </a:solidFill>
              </a:rPr>
              <a:t>每页显示的条数</a:t>
            </a:r>
            <a:r>
              <a:rPr lang="en-US" altLang="zh-CN" b="1" dirty="0" smtClean="0">
                <a:solidFill>
                  <a:srgbClr val="00B050"/>
                </a:solidFill>
              </a:rPr>
              <a:t>)</a:t>
            </a:r>
            <a:endParaRPr lang="zh-CN" altLang="en-US" b="1" dirty="0" smtClean="0">
              <a:solidFill>
                <a:srgbClr val="00B050"/>
              </a:solidFill>
            </a:endParaRPr>
          </a:p>
          <a:p>
            <a:endParaRPr kumimoji="1" lang="zh-CN" altLang="en-US" b="1" dirty="0">
              <a:solidFill>
                <a:srgbClr val="00B050"/>
              </a:solidFill>
            </a:endParaRPr>
          </a:p>
          <a:p>
            <a:r>
              <a:rPr lang="en-US" altLang="zh-CN" b="1" dirty="0">
                <a:solidFill>
                  <a:srgbClr val="00B050"/>
                </a:solidFill>
              </a:rPr>
              <a:t>from : </a:t>
            </a:r>
            <a:r>
              <a:rPr lang="en-US" altLang="zh-CN" b="1" dirty="0" smtClean="0">
                <a:solidFill>
                  <a:srgbClr val="00B050"/>
                </a:solidFill>
              </a:rPr>
              <a:t>(Y-1</a:t>
            </a:r>
            <a:r>
              <a:rPr lang="en-US" altLang="zh-CN" b="1" dirty="0">
                <a:solidFill>
                  <a:srgbClr val="00B050"/>
                </a:solidFill>
              </a:rPr>
              <a:t>) </a:t>
            </a:r>
            <a:r>
              <a:rPr lang="zh-CN" altLang="en-US" b="1" dirty="0">
                <a:solidFill>
                  <a:srgbClr val="00B050"/>
                </a:solidFill>
              </a:rPr>
              <a:t> </a:t>
            </a:r>
            <a:r>
              <a:rPr lang="zh-CN" altLang="en-US" b="1" dirty="0" smtClean="0">
                <a:solidFill>
                  <a:srgbClr val="00B050"/>
                </a:solidFill>
              </a:rPr>
              <a:t>＊ </a:t>
            </a:r>
            <a:r>
              <a:rPr lang="en-US" altLang="zh-CN" b="1" dirty="0" smtClean="0">
                <a:solidFill>
                  <a:srgbClr val="00B050"/>
                </a:solidFill>
              </a:rPr>
              <a:t>X</a:t>
            </a:r>
            <a:endParaRPr lang="en-US" altLang="zh-CN" b="1" dirty="0">
              <a:solidFill>
                <a:srgbClr val="00B050"/>
              </a:solidFill>
            </a:endParaRPr>
          </a:p>
          <a:p>
            <a:r>
              <a:rPr lang="en-US" altLang="zh-CN" b="1" dirty="0">
                <a:solidFill>
                  <a:srgbClr val="00B050"/>
                </a:solidFill>
              </a:rPr>
              <a:t>to : </a:t>
            </a:r>
            <a:r>
              <a:rPr lang="en-US" altLang="zh-CN" b="1" dirty="0" smtClean="0">
                <a:solidFill>
                  <a:srgbClr val="00B050"/>
                </a:solidFill>
              </a:rPr>
              <a:t>Y </a:t>
            </a:r>
            <a:r>
              <a:rPr lang="zh-CN" altLang="en-US" b="1" dirty="0">
                <a:solidFill>
                  <a:srgbClr val="00B050"/>
                </a:solidFill>
              </a:rPr>
              <a:t>＊</a:t>
            </a:r>
            <a:r>
              <a:rPr lang="en-US" altLang="zh-CN" b="1" dirty="0" smtClean="0">
                <a:solidFill>
                  <a:srgbClr val="00B050"/>
                </a:solidFill>
              </a:rPr>
              <a:t> X</a:t>
            </a:r>
            <a:endParaRPr lang="en-US" altLang="zh-CN" b="1" dirty="0">
              <a:solidFill>
                <a:srgbClr val="00B050"/>
              </a:solidFill>
            </a:endParaRPr>
          </a:p>
          <a:p>
            <a:endParaRPr kumimoji="1" lang="en-US" altLang="zh-CN" dirty="0"/>
          </a:p>
          <a:p>
            <a:endParaRPr kumimoji="1" lang="zh-CN" altLang="en-US" dirty="0"/>
          </a:p>
        </p:txBody>
      </p:sp>
    </p:spTree>
    <p:extLst>
      <p:ext uri="{BB962C8B-B14F-4D97-AF65-F5344CB8AC3E}">
        <p14:creationId xmlns:p14="http://schemas.microsoft.com/office/powerpoint/2010/main" val="11028870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798044" y="3058510"/>
            <a:ext cx="8599086" cy="769441"/>
          </a:xfrm>
          <a:prstGeom prst="rect">
            <a:avLst/>
          </a:prstGeom>
          <a:noFill/>
        </p:spPr>
        <p:txBody>
          <a:bodyPr wrap="square" rtlCol="0">
            <a:spAutoFit/>
          </a:bodyPr>
          <a:lstStyle/>
          <a:p>
            <a:r>
              <a:rPr kumimoji="1" lang="zh-CN" altLang="en-US" sz="4400" b="1" dirty="0" smtClean="0"/>
              <a:t>通过接口模式构建</a:t>
            </a:r>
            <a:r>
              <a:rPr kumimoji="1" lang="en-US" altLang="zh-CN" sz="4400" b="1" dirty="0" smtClean="0"/>
              <a:t>CMDB</a:t>
            </a:r>
            <a:r>
              <a:rPr kumimoji="1" lang="zh-CN" altLang="en-US" sz="4400" b="1" dirty="0" smtClean="0"/>
              <a:t>系统核心</a:t>
            </a:r>
            <a:endParaRPr kumimoji="1" lang="zh-CN" altLang="en-US" sz="4400" b="1" dirty="0"/>
          </a:p>
        </p:txBody>
      </p:sp>
    </p:spTree>
    <p:extLst>
      <p:ext uri="{BB962C8B-B14F-4D97-AF65-F5344CB8AC3E}">
        <p14:creationId xmlns:p14="http://schemas.microsoft.com/office/powerpoint/2010/main" val="2261091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是什么</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189973" y="1878904"/>
            <a:ext cx="9965707" cy="830997"/>
          </a:xfrm>
          <a:prstGeom prst="rect">
            <a:avLst/>
          </a:prstGeom>
          <a:noFill/>
        </p:spPr>
        <p:txBody>
          <a:bodyPr wrap="square" rtlCol="0">
            <a:spAutoFit/>
          </a:bodyPr>
          <a:lstStyle/>
          <a:p>
            <a:r>
              <a:rPr lang="en-US" altLang="zh-CN" sz="2400" dirty="0"/>
              <a:t>REST</a:t>
            </a:r>
            <a:r>
              <a:rPr lang="zh-CN" altLang="en-US" sz="2400" dirty="0"/>
              <a:t>（</a:t>
            </a:r>
            <a:r>
              <a:rPr lang="en-US" altLang="zh-CN" sz="2400" dirty="0"/>
              <a:t>Representational State Transfer </a:t>
            </a:r>
            <a:r>
              <a:rPr lang="zh-CN" altLang="en-US" sz="2400" dirty="0"/>
              <a:t>）</a:t>
            </a:r>
            <a:r>
              <a:rPr lang="zh-CN" altLang="en-US" sz="2400" dirty="0" smtClean="0"/>
              <a:t>，中文</a:t>
            </a:r>
            <a:r>
              <a:rPr lang="zh-CN" altLang="en-US" sz="2400" dirty="0"/>
              <a:t>翻译</a:t>
            </a:r>
            <a:r>
              <a:rPr lang="zh-CN" altLang="en-US" sz="2400" dirty="0" smtClean="0"/>
              <a:t>为</a:t>
            </a:r>
            <a:r>
              <a:rPr lang="en-US" altLang="zh-CN" sz="2400" dirty="0" smtClean="0"/>
              <a:t>“</a:t>
            </a:r>
            <a:r>
              <a:rPr lang="zh-CN" altLang="en-US" sz="2400" dirty="0" smtClean="0"/>
              <a:t>代表性</a:t>
            </a:r>
            <a:r>
              <a:rPr lang="zh-CN" altLang="en-US" sz="2400" dirty="0"/>
              <a:t>状态</a:t>
            </a:r>
            <a:r>
              <a:rPr lang="zh-CN" altLang="en-US" sz="2400" dirty="0" smtClean="0"/>
              <a:t>传输</a:t>
            </a:r>
            <a:r>
              <a:rPr lang="en-US" altLang="zh-CN" sz="2400" dirty="0" smtClean="0"/>
              <a:t>”)</a:t>
            </a:r>
            <a:r>
              <a:rPr lang="zh-CN" altLang="en-US" sz="2400" dirty="0" smtClean="0"/>
              <a:t>，是一种目前较流行的面相资源的架构设计模式。</a:t>
            </a:r>
            <a:endParaRPr kumimoji="1" lang="zh-CN" altLang="en-US" sz="2400" dirty="0"/>
          </a:p>
        </p:txBody>
      </p:sp>
      <p:sp>
        <p:nvSpPr>
          <p:cNvPr id="6" name="文本框 5"/>
          <p:cNvSpPr txBox="1"/>
          <p:nvPr/>
        </p:nvSpPr>
        <p:spPr>
          <a:xfrm>
            <a:off x="1189973" y="2851445"/>
            <a:ext cx="10697923" cy="3046988"/>
          </a:xfrm>
          <a:prstGeom prst="rect">
            <a:avLst/>
          </a:prstGeom>
          <a:noFill/>
        </p:spPr>
        <p:txBody>
          <a:bodyPr wrap="square" rtlCol="0">
            <a:spAutoFit/>
          </a:bodyPr>
          <a:lstStyle/>
          <a:p>
            <a:r>
              <a:rPr kumimoji="1" lang="zh-CN" altLang="en-US" sz="2400" dirty="0" smtClean="0"/>
              <a:t>主要有以下特点：</a:t>
            </a:r>
          </a:p>
          <a:p>
            <a:endParaRPr kumimoji="1" lang="zh-CN" altLang="en-US" sz="2400" dirty="0"/>
          </a:p>
          <a:p>
            <a:pPr marL="342900" indent="-342900">
              <a:buAutoNum type="arabicPeriod"/>
            </a:pPr>
            <a:r>
              <a:rPr kumimoji="1" lang="zh-CN" altLang="en-US" sz="2400" dirty="0" smtClean="0"/>
              <a:t>强烈依赖</a:t>
            </a:r>
            <a:r>
              <a:rPr kumimoji="1" lang="en-US" altLang="zh-CN" sz="2400" dirty="0" smtClean="0"/>
              <a:t>Http</a:t>
            </a:r>
            <a:r>
              <a:rPr kumimoji="1" lang="zh-CN" altLang="en-US" sz="2400" dirty="0" smtClean="0"/>
              <a:t>协议，无状态</a:t>
            </a:r>
          </a:p>
          <a:p>
            <a:pPr marL="342900" indent="-342900">
              <a:buAutoNum type="arabicPeriod"/>
            </a:pPr>
            <a:r>
              <a:rPr kumimoji="1" lang="zh-CN" altLang="en-US" sz="2400" dirty="0" smtClean="0"/>
              <a:t>提供一个</a:t>
            </a:r>
            <a:r>
              <a:rPr kumimoji="1" lang="en-US" altLang="zh-CN" sz="2400" dirty="0" smtClean="0"/>
              <a:t>http</a:t>
            </a:r>
            <a:r>
              <a:rPr kumimoji="1" lang="zh-CN" altLang="en-US" sz="2400" dirty="0" smtClean="0"/>
              <a:t>接口，并且不需要写任何的</a:t>
            </a:r>
            <a:r>
              <a:rPr kumimoji="1" lang="en-US" altLang="zh-CN" sz="2400" dirty="0" smtClean="0"/>
              <a:t>Ajax</a:t>
            </a:r>
            <a:r>
              <a:rPr kumimoji="1" lang="zh-CN" altLang="en-US" sz="2400" dirty="0" smtClean="0"/>
              <a:t>，就能实现多种不同复杂操作</a:t>
            </a:r>
          </a:p>
          <a:p>
            <a:pPr marL="342900" indent="-342900">
              <a:buAutoNum type="arabicPeriod"/>
            </a:pPr>
            <a:r>
              <a:rPr kumimoji="1" lang="zh-CN" altLang="en-US" sz="2400" dirty="0" smtClean="0"/>
              <a:t>轻便、简单、响应较快</a:t>
            </a:r>
          </a:p>
          <a:p>
            <a:pPr marL="342900" indent="-342900">
              <a:buAutoNum type="arabicPeriod"/>
            </a:pPr>
            <a:r>
              <a:rPr kumimoji="1" lang="zh-CN" altLang="en-US" sz="2400" dirty="0" smtClean="0"/>
              <a:t>分层架构，低耦合</a:t>
            </a:r>
          </a:p>
          <a:p>
            <a:pPr marL="342900" indent="-342900">
              <a:buAutoNum type="arabicPeriod"/>
            </a:pPr>
            <a:r>
              <a:rPr kumimoji="1" lang="zh-CN" altLang="en-US" sz="2400" dirty="0" smtClean="0"/>
              <a:t>利用</a:t>
            </a:r>
            <a:r>
              <a:rPr kumimoji="1" lang="en-US" altLang="zh-CN" sz="2400" dirty="0" smtClean="0"/>
              <a:t>http</a:t>
            </a:r>
            <a:r>
              <a:rPr kumimoji="1" lang="zh-CN" altLang="en-US" sz="2400" dirty="0" smtClean="0"/>
              <a:t>协议缓存的特点，提高性能</a:t>
            </a:r>
          </a:p>
          <a:p>
            <a:pPr marL="342900" indent="-342900">
              <a:buAutoNum type="arabicPeriod"/>
            </a:pPr>
            <a:endParaRPr kumimoji="1" lang="zh-CN" altLang="en-US" sz="2400" dirty="0"/>
          </a:p>
        </p:txBody>
      </p:sp>
      <p:sp>
        <p:nvSpPr>
          <p:cNvPr id="8" name="文本框 7"/>
          <p:cNvSpPr txBox="1"/>
          <p:nvPr/>
        </p:nvSpPr>
        <p:spPr>
          <a:xfrm>
            <a:off x="-1359959" y="5667599"/>
            <a:ext cx="13551959" cy="646331"/>
          </a:xfrm>
          <a:prstGeom prst="rect">
            <a:avLst/>
          </a:prstGeom>
          <a:noFill/>
        </p:spPr>
        <p:txBody>
          <a:bodyPr wrap="square" rtlCol="0">
            <a:spAutoFit/>
          </a:bodyPr>
          <a:lstStyle/>
          <a:p>
            <a:pPr algn="r"/>
            <a:r>
              <a:rPr lang="en-US" altLang="zh-CN" dirty="0">
                <a:solidFill>
                  <a:schemeClr val="bg1">
                    <a:lumMod val="50000"/>
                  </a:schemeClr>
                </a:solidFill>
              </a:rPr>
              <a:t>Roy Thomas </a:t>
            </a:r>
            <a:r>
              <a:rPr lang="en-US" altLang="zh-CN" dirty="0" smtClean="0">
                <a:solidFill>
                  <a:schemeClr val="bg1">
                    <a:lumMod val="50000"/>
                  </a:schemeClr>
                </a:solidFill>
              </a:rPr>
              <a:t>Fielding</a:t>
            </a:r>
            <a:r>
              <a:rPr lang="zh-CN" altLang="en-US" dirty="0" smtClean="0">
                <a:solidFill>
                  <a:schemeClr val="bg1">
                    <a:lumMod val="50000"/>
                  </a:schemeClr>
                </a:solidFill>
              </a:rPr>
              <a:t>博士的论文：</a:t>
            </a:r>
            <a:r>
              <a:rPr kumimoji="1" lang="en-US" altLang="zh-CN" dirty="0" smtClean="0">
                <a:hlinkClick r:id="rId3"/>
              </a:rPr>
              <a:t>http</a:t>
            </a:r>
            <a:r>
              <a:rPr kumimoji="1" lang="en-US" altLang="zh-CN" dirty="0">
                <a:hlinkClick r:id="rId3"/>
              </a:rPr>
              <a:t>://www.ics.uci.edu/~</a:t>
            </a:r>
            <a:r>
              <a:rPr kumimoji="1" lang="en-US" altLang="zh-CN" dirty="0" smtClean="0">
                <a:hlinkClick r:id="rId3"/>
              </a:rPr>
              <a:t>fielding/pubs/dissertation/top.htm</a:t>
            </a:r>
            <a:endParaRPr kumimoji="1" lang="en-US" altLang="zh-CN" dirty="0" smtClean="0"/>
          </a:p>
          <a:p>
            <a:pPr algn="r"/>
            <a:r>
              <a:rPr kumimoji="1" lang="en-US" altLang="zh-CN" dirty="0">
                <a:hlinkClick r:id="rId4"/>
              </a:rPr>
              <a:t>http://www.ics.uci.edu/~</a:t>
            </a:r>
            <a:r>
              <a:rPr kumimoji="1" lang="en-US" altLang="zh-CN" dirty="0" smtClean="0">
                <a:hlinkClick r:id="rId4"/>
              </a:rPr>
              <a:t>fielding/pubs/dissertation/rest_arch_style.htm</a:t>
            </a:r>
            <a:endParaRPr kumimoji="1" lang="en-US" altLang="zh-CN" dirty="0" smtClean="0"/>
          </a:p>
        </p:txBody>
      </p:sp>
    </p:spTree>
    <p:extLst>
      <p:ext uri="{BB962C8B-B14F-4D97-AF65-F5344CB8AC3E}">
        <p14:creationId xmlns:p14="http://schemas.microsoft.com/office/powerpoint/2010/main" val="18471635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55</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为什么</a:t>
            </a:r>
            <a:r>
              <a:rPr kumimoji="1" lang="en-US" altLang="zh-CN" b="1" dirty="0" smtClean="0"/>
              <a:t>REST</a:t>
            </a:r>
            <a:r>
              <a:rPr kumimoji="1" lang="zh-CN" altLang="en-US" b="1" dirty="0" smtClean="0"/>
              <a:t>那么火</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2352980" y="2517422"/>
            <a:ext cx="6985000" cy="3162300"/>
          </a:xfrm>
          <a:prstGeom prst="rect">
            <a:avLst/>
          </a:prstGeom>
        </p:spPr>
      </p:pic>
    </p:spTree>
    <p:extLst>
      <p:ext uri="{BB962C8B-B14F-4D97-AF65-F5344CB8AC3E}">
        <p14:creationId xmlns:p14="http://schemas.microsoft.com/office/powerpoint/2010/main" val="16401876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2043539" y="2114117"/>
            <a:ext cx="8165881" cy="3836668"/>
          </a:xfrm>
          <a:prstGeom prst="rect">
            <a:avLst/>
          </a:prstGeom>
        </p:spPr>
      </p:pic>
    </p:spTree>
    <p:extLst>
      <p:ext uri="{BB962C8B-B14F-4D97-AF65-F5344CB8AC3E}">
        <p14:creationId xmlns:p14="http://schemas.microsoft.com/office/powerpoint/2010/main" val="13353266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57</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394" y="1869602"/>
            <a:ext cx="7681064" cy="4390189"/>
          </a:xfrm>
          <a:prstGeom prst="rect">
            <a:avLst/>
          </a:prstGeom>
        </p:spPr>
      </p:pic>
    </p:spTree>
    <p:extLst>
      <p:ext uri="{BB962C8B-B14F-4D97-AF65-F5344CB8AC3E}">
        <p14:creationId xmlns:p14="http://schemas.microsoft.com/office/powerpoint/2010/main" val="3493675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58</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68387" y="2427618"/>
            <a:ext cx="10058400" cy="2031325"/>
          </a:xfrm>
          <a:prstGeom prst="rect">
            <a:avLst/>
          </a:prstGeom>
          <a:noFill/>
        </p:spPr>
        <p:txBody>
          <a:bodyPr wrap="square" rtlCol="0">
            <a:spAutoFit/>
          </a:bodyPr>
          <a:lstStyle/>
          <a:p>
            <a:pPr>
              <a:lnSpc>
                <a:spcPct val="150000"/>
              </a:lnSpc>
            </a:pPr>
            <a:r>
              <a:rPr lang="zh-CN" altLang="en-US" sz="2800" b="1" dirty="0">
                <a:solidFill>
                  <a:srgbClr val="0070C0"/>
                </a:solidFill>
              </a:rPr>
              <a:t>通过</a:t>
            </a:r>
            <a:r>
              <a:rPr lang="en-US" altLang="zh-CN" sz="2800" b="1" dirty="0">
                <a:solidFill>
                  <a:srgbClr val="0070C0"/>
                </a:solidFill>
              </a:rPr>
              <a:t>URL</a:t>
            </a:r>
            <a:r>
              <a:rPr lang="zh-CN" altLang="en-US" sz="2800" b="1" dirty="0">
                <a:solidFill>
                  <a:srgbClr val="0070C0"/>
                </a:solidFill>
              </a:rPr>
              <a:t>来设计系统结构。</a:t>
            </a:r>
            <a:r>
              <a:rPr lang="en-US" altLang="zh-CN" sz="2800" b="1" dirty="0">
                <a:solidFill>
                  <a:srgbClr val="0070C0"/>
                </a:solidFill>
              </a:rPr>
              <a:t>REST</a:t>
            </a:r>
            <a:r>
              <a:rPr lang="zh-CN" altLang="en-US" sz="2800" b="1" dirty="0">
                <a:solidFill>
                  <a:srgbClr val="0070C0"/>
                </a:solidFill>
              </a:rPr>
              <a:t>是一套简单的设计原则、一种架构风格（或模式），不是一种具体的标准或架构。到今天</a:t>
            </a:r>
            <a:r>
              <a:rPr lang="en-US" altLang="zh-CN" sz="2800" b="1" dirty="0">
                <a:solidFill>
                  <a:srgbClr val="0070C0"/>
                </a:solidFill>
              </a:rPr>
              <a:t>REST</a:t>
            </a:r>
            <a:r>
              <a:rPr lang="zh-CN" altLang="en-US" sz="2800" b="1" dirty="0">
                <a:solidFill>
                  <a:srgbClr val="0070C0"/>
                </a:solidFill>
              </a:rPr>
              <a:t>有很多成功的使用案例，客户端调用也极其方便。</a:t>
            </a:r>
            <a:endParaRPr kumimoji="1" lang="zh-CN" altLang="en-US" sz="2800" b="1" dirty="0">
              <a:solidFill>
                <a:srgbClr val="0070C0"/>
              </a:solidFill>
            </a:endParaRPr>
          </a:p>
        </p:txBody>
      </p:sp>
    </p:spTree>
    <p:extLst>
      <p:ext uri="{BB962C8B-B14F-4D97-AF65-F5344CB8AC3E}">
        <p14:creationId xmlns:p14="http://schemas.microsoft.com/office/powerpoint/2010/main" val="18153339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开发步骤</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097280" y="2367419"/>
            <a:ext cx="10247979" cy="1200329"/>
          </a:xfrm>
          <a:prstGeom prst="rect">
            <a:avLst/>
          </a:prstGeom>
          <a:noFill/>
        </p:spPr>
        <p:txBody>
          <a:bodyPr wrap="square" rtlCol="0">
            <a:spAutoFit/>
          </a:bodyPr>
          <a:lstStyle/>
          <a:p>
            <a:pPr marL="342900" indent="-342900">
              <a:buAutoNum type="arabicPeriod"/>
            </a:pPr>
            <a:r>
              <a:rPr kumimoji="1" lang="en-US" altLang="zh-CN" sz="2400" dirty="0" smtClean="0"/>
              <a:t>Model</a:t>
            </a:r>
            <a:r>
              <a:rPr kumimoji="1" lang="zh-CN" altLang="en-US" sz="2400" dirty="0" smtClean="0"/>
              <a:t>中的原数据</a:t>
            </a:r>
          </a:p>
          <a:p>
            <a:pPr marL="342900" indent="-342900">
              <a:buAutoNum type="arabicPeriod"/>
            </a:pPr>
            <a:r>
              <a:rPr kumimoji="1" lang="zh-CN" altLang="en-US" sz="2400" dirty="0" smtClean="0"/>
              <a:t>字符串序列化为</a:t>
            </a:r>
            <a:r>
              <a:rPr kumimoji="1" lang="en-US" altLang="zh-CN" sz="2400" dirty="0" err="1" smtClean="0"/>
              <a:t>Json</a:t>
            </a:r>
            <a:endParaRPr kumimoji="1" lang="zh-CN" altLang="en-US" sz="2400" dirty="0" smtClean="0"/>
          </a:p>
          <a:p>
            <a:pPr marL="342900" indent="-342900">
              <a:buAutoNum type="arabicPeriod"/>
            </a:pPr>
            <a:r>
              <a:rPr kumimoji="1" lang="en-US" altLang="zh-CN" sz="2400" dirty="0" smtClean="0"/>
              <a:t>Response</a:t>
            </a:r>
            <a:endParaRPr kumimoji="1" lang="zh-CN" altLang="en-US" sz="2400" dirty="0"/>
          </a:p>
        </p:txBody>
      </p:sp>
      <p:sp>
        <p:nvSpPr>
          <p:cNvPr id="6" name="文本框 5"/>
          <p:cNvSpPr txBox="1"/>
          <p:nvPr/>
        </p:nvSpPr>
        <p:spPr>
          <a:xfrm>
            <a:off x="1097280" y="1844199"/>
            <a:ext cx="8071772" cy="523220"/>
          </a:xfrm>
          <a:prstGeom prst="rect">
            <a:avLst/>
          </a:prstGeom>
          <a:noFill/>
        </p:spPr>
        <p:txBody>
          <a:bodyPr wrap="square" rtlCol="0">
            <a:spAutoFit/>
          </a:bodyPr>
          <a:lstStyle/>
          <a:p>
            <a:r>
              <a:rPr kumimoji="1" lang="zh-CN" altLang="en-US" sz="2800" dirty="0" smtClean="0">
                <a:solidFill>
                  <a:srgbClr val="FF0000"/>
                </a:solidFill>
              </a:rPr>
              <a:t>★序列化</a:t>
            </a:r>
            <a:endParaRPr kumimoji="1" lang="zh-CN" altLang="en-US" sz="2800" dirty="0">
              <a:solidFill>
                <a:srgbClr val="FF0000"/>
              </a:solidFill>
            </a:endParaRPr>
          </a:p>
        </p:txBody>
      </p:sp>
      <p:sp>
        <p:nvSpPr>
          <p:cNvPr id="10" name="文本框 9"/>
          <p:cNvSpPr txBox="1"/>
          <p:nvPr/>
        </p:nvSpPr>
        <p:spPr>
          <a:xfrm>
            <a:off x="1097280" y="3829358"/>
            <a:ext cx="8071772" cy="523220"/>
          </a:xfrm>
          <a:prstGeom prst="rect">
            <a:avLst/>
          </a:prstGeom>
          <a:noFill/>
        </p:spPr>
        <p:txBody>
          <a:bodyPr wrap="square" rtlCol="0">
            <a:spAutoFit/>
          </a:bodyPr>
          <a:lstStyle/>
          <a:p>
            <a:r>
              <a:rPr kumimoji="1" lang="zh-CN" altLang="en-US" sz="2800" dirty="0" smtClean="0">
                <a:solidFill>
                  <a:srgbClr val="FF0000"/>
                </a:solidFill>
              </a:rPr>
              <a:t>★反序列化</a:t>
            </a:r>
            <a:endParaRPr kumimoji="1" lang="zh-CN" altLang="en-US" sz="2800" dirty="0">
              <a:solidFill>
                <a:srgbClr val="FF0000"/>
              </a:solidFill>
            </a:endParaRPr>
          </a:p>
        </p:txBody>
      </p:sp>
      <p:sp>
        <p:nvSpPr>
          <p:cNvPr id="11" name="文本框 10"/>
          <p:cNvSpPr txBox="1"/>
          <p:nvPr/>
        </p:nvSpPr>
        <p:spPr>
          <a:xfrm>
            <a:off x="1097280" y="4497154"/>
            <a:ext cx="10247979" cy="1200329"/>
          </a:xfrm>
          <a:prstGeom prst="rect">
            <a:avLst/>
          </a:prstGeom>
          <a:noFill/>
        </p:spPr>
        <p:txBody>
          <a:bodyPr wrap="square" rtlCol="0">
            <a:spAutoFit/>
          </a:bodyPr>
          <a:lstStyle/>
          <a:p>
            <a:pPr marL="342900" indent="-342900">
              <a:buAutoNum type="arabicPeriod"/>
            </a:pPr>
            <a:r>
              <a:rPr kumimoji="1" lang="zh-CN" altLang="en-US" sz="2400" dirty="0" smtClean="0"/>
              <a:t>接收</a:t>
            </a:r>
            <a:r>
              <a:rPr kumimoji="1" lang="en-US" altLang="zh-CN" sz="2400" dirty="0" smtClean="0"/>
              <a:t>Http</a:t>
            </a:r>
            <a:r>
              <a:rPr kumimoji="1" lang="zh-CN" altLang="en-US" sz="2400" dirty="0" smtClean="0"/>
              <a:t>请求数据</a:t>
            </a:r>
          </a:p>
          <a:p>
            <a:pPr marL="342900" indent="-342900">
              <a:buAutoNum type="arabicPeriod"/>
            </a:pPr>
            <a:r>
              <a:rPr kumimoji="1" lang="en-US" altLang="zh-CN" sz="2400" dirty="0" err="1" smtClean="0"/>
              <a:t>Json</a:t>
            </a:r>
            <a:r>
              <a:rPr kumimoji="1" lang="zh-CN" altLang="en-US" sz="2400" dirty="0" smtClean="0"/>
              <a:t>反序列化为字符串</a:t>
            </a:r>
          </a:p>
          <a:p>
            <a:pPr marL="342900" indent="-342900">
              <a:buAutoNum type="arabicPeriod"/>
            </a:pPr>
            <a:r>
              <a:rPr kumimoji="1" lang="zh-CN" altLang="en-US" sz="2400" dirty="0" smtClean="0"/>
              <a:t>存入数据库</a:t>
            </a:r>
            <a:endParaRPr kumimoji="1" lang="zh-CN" altLang="en-US" sz="2400" dirty="0"/>
          </a:p>
        </p:txBody>
      </p:sp>
    </p:spTree>
    <p:extLst>
      <p:ext uri="{BB962C8B-B14F-4D97-AF65-F5344CB8AC3E}">
        <p14:creationId xmlns:p14="http://schemas.microsoft.com/office/powerpoint/2010/main" val="9364161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课前欢乐颂</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1097280" y="2709258"/>
            <a:ext cx="1905000" cy="2540000"/>
          </a:xfrm>
          <a:prstGeom prst="rect">
            <a:avLst/>
          </a:prstGeom>
        </p:spPr>
      </p:pic>
      <p:sp>
        <p:nvSpPr>
          <p:cNvPr id="9" name="文本框 8"/>
          <p:cNvSpPr txBox="1"/>
          <p:nvPr/>
        </p:nvSpPr>
        <p:spPr>
          <a:xfrm>
            <a:off x="4114800" y="3594538"/>
            <a:ext cx="7040880" cy="769441"/>
          </a:xfrm>
          <a:prstGeom prst="rect">
            <a:avLst/>
          </a:prstGeom>
          <a:noFill/>
        </p:spPr>
        <p:txBody>
          <a:bodyPr wrap="square" rtlCol="0">
            <a:spAutoFit/>
          </a:bodyPr>
          <a:lstStyle/>
          <a:p>
            <a:r>
              <a:rPr kumimoji="1" lang="en-US" altLang="zh-CN" sz="4400" b="1" dirty="0" smtClean="0"/>
              <a:t>Http</a:t>
            </a:r>
            <a:r>
              <a:rPr kumimoji="1" lang="zh-CN" altLang="en-US" sz="4400" b="1" dirty="0" smtClean="0"/>
              <a:t>协议基础扫盲篇</a:t>
            </a:r>
            <a:endParaRPr kumimoji="1" lang="zh-CN" altLang="en-US" sz="4400" b="1" dirty="0"/>
          </a:p>
        </p:txBody>
      </p:sp>
    </p:spTree>
    <p:extLst>
      <p:ext uri="{BB962C8B-B14F-4D97-AF65-F5344CB8AC3E}">
        <p14:creationId xmlns:p14="http://schemas.microsoft.com/office/powerpoint/2010/main" val="6805474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开发目标</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64344" y="2127806"/>
            <a:ext cx="10247979" cy="3046988"/>
          </a:xfrm>
          <a:prstGeom prst="rect">
            <a:avLst/>
          </a:prstGeom>
          <a:noFill/>
        </p:spPr>
        <p:txBody>
          <a:bodyPr wrap="square" rtlCol="0">
            <a:spAutoFit/>
          </a:bodyPr>
          <a:lstStyle/>
          <a:p>
            <a:r>
              <a:rPr kumimoji="1" lang="zh-CN" altLang="en-US" sz="2400" dirty="0" smtClean="0"/>
              <a:t>提供两个</a:t>
            </a:r>
            <a:r>
              <a:rPr kumimoji="1" lang="en-US" altLang="zh-CN" sz="2400" dirty="0" smtClean="0"/>
              <a:t>API</a:t>
            </a:r>
            <a:r>
              <a:rPr kumimoji="1" lang="zh-CN" altLang="en-US" sz="2400" dirty="0" smtClean="0"/>
              <a:t>：</a:t>
            </a:r>
          </a:p>
          <a:p>
            <a:pPr marL="342900" indent="-342900">
              <a:buAutoNum type="arabicPeriod"/>
            </a:pPr>
            <a:endParaRPr kumimoji="1" lang="zh-CN" altLang="en-US" sz="2400" dirty="0"/>
          </a:p>
          <a:p>
            <a:pPr marL="342900" indent="-342900">
              <a:lnSpc>
                <a:spcPct val="150000"/>
              </a:lnSpc>
              <a:buAutoNum type="arabicPeriod"/>
            </a:pPr>
            <a:r>
              <a:rPr kumimoji="1" lang="zh-CN" altLang="en-US" sz="2400" dirty="0" smtClean="0"/>
              <a:t>对内接口</a:t>
            </a:r>
          </a:p>
          <a:p>
            <a:pPr>
              <a:lnSpc>
                <a:spcPct val="150000"/>
              </a:lnSpc>
            </a:pPr>
            <a:r>
              <a:rPr kumimoji="1" lang="zh-CN" altLang="en-US" sz="2400" dirty="0" smtClean="0"/>
              <a:t>     通过接口模式实现“增、删、改、查”</a:t>
            </a:r>
          </a:p>
          <a:p>
            <a:pPr>
              <a:lnSpc>
                <a:spcPct val="150000"/>
              </a:lnSpc>
            </a:pPr>
            <a:r>
              <a:rPr kumimoji="1" lang="en-US" altLang="zh-CN" sz="2400" dirty="0" smtClean="0"/>
              <a:t>2.</a:t>
            </a:r>
            <a:r>
              <a:rPr kumimoji="1" lang="zh-CN" altLang="en-US" sz="2400" dirty="0" smtClean="0"/>
              <a:t> 对外接口</a:t>
            </a:r>
          </a:p>
          <a:p>
            <a:pPr>
              <a:lnSpc>
                <a:spcPct val="150000"/>
              </a:lnSpc>
            </a:pPr>
            <a:r>
              <a:rPr kumimoji="1" lang="zh-CN" altLang="en-US" sz="2400" dirty="0"/>
              <a:t> </a:t>
            </a:r>
            <a:r>
              <a:rPr kumimoji="1" lang="zh-CN" altLang="en-US" sz="2400" dirty="0" smtClean="0"/>
              <a:t>    通过</a:t>
            </a:r>
            <a:r>
              <a:rPr kumimoji="1" lang="en-US" altLang="zh-CN" sz="2400" dirty="0" err="1" smtClean="0"/>
              <a:t>ip</a:t>
            </a:r>
            <a:r>
              <a:rPr kumimoji="1" lang="zh-CN" altLang="en-US" sz="2400" dirty="0" smtClean="0"/>
              <a:t>来查询相关数据</a:t>
            </a:r>
            <a:endParaRPr kumimoji="1" lang="zh-CN" altLang="en-US" sz="2400" dirty="0"/>
          </a:p>
        </p:txBody>
      </p:sp>
    </p:spTree>
    <p:extLst>
      <p:ext uri="{BB962C8B-B14F-4D97-AF65-F5344CB8AC3E}">
        <p14:creationId xmlns:p14="http://schemas.microsoft.com/office/powerpoint/2010/main" val="14765033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798044" y="3058510"/>
            <a:ext cx="8599086" cy="769441"/>
          </a:xfrm>
          <a:prstGeom prst="rect">
            <a:avLst/>
          </a:prstGeom>
          <a:noFill/>
        </p:spPr>
        <p:txBody>
          <a:bodyPr wrap="square" rtlCol="0">
            <a:spAutoFit/>
          </a:bodyPr>
          <a:lstStyle/>
          <a:p>
            <a:r>
              <a:rPr kumimoji="1" lang="zh-CN" altLang="en-US" sz="4400" b="1" dirty="0" smtClean="0"/>
              <a:t>通过</a:t>
            </a:r>
            <a:r>
              <a:rPr kumimoji="1" lang="en-US" altLang="zh-CN" sz="4400" b="1" dirty="0" smtClean="0"/>
              <a:t>MQ</a:t>
            </a:r>
            <a:r>
              <a:rPr kumimoji="1" lang="zh-CN" altLang="en-US" sz="4400" b="1" dirty="0" smtClean="0"/>
              <a:t>模式构建</a:t>
            </a:r>
            <a:r>
              <a:rPr kumimoji="1" lang="en-US" altLang="zh-CN" sz="4400" b="1" dirty="0" smtClean="0"/>
              <a:t>CMDB</a:t>
            </a:r>
            <a:r>
              <a:rPr kumimoji="1" lang="zh-CN" altLang="en-US" sz="4400" b="1" dirty="0" smtClean="0"/>
              <a:t>系统核心</a:t>
            </a:r>
            <a:endParaRPr kumimoji="1" lang="zh-CN" altLang="en-US" sz="4400" b="1" dirty="0"/>
          </a:p>
        </p:txBody>
      </p:sp>
    </p:spTree>
    <p:extLst>
      <p:ext uri="{BB962C8B-B14F-4D97-AF65-F5344CB8AC3E}">
        <p14:creationId xmlns:p14="http://schemas.microsoft.com/office/powerpoint/2010/main" val="12108760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096587" y="835676"/>
            <a:ext cx="8599086" cy="769441"/>
          </a:xfrm>
          <a:prstGeom prst="rect">
            <a:avLst/>
          </a:prstGeom>
          <a:noFill/>
        </p:spPr>
        <p:txBody>
          <a:bodyPr wrap="square" rtlCol="0">
            <a:spAutoFit/>
          </a:bodyPr>
          <a:lstStyle/>
          <a:p>
            <a:r>
              <a:rPr kumimoji="1" lang="en-US" altLang="zh-CN" sz="4400" b="1" dirty="0" err="1" smtClean="0"/>
              <a:t>Redis</a:t>
            </a:r>
            <a:r>
              <a:rPr kumimoji="1" lang="zh-CN" altLang="en-US" sz="4400" b="1" dirty="0" smtClean="0"/>
              <a:t>发布订阅模式</a:t>
            </a:r>
            <a:endParaRPr kumimoji="1" lang="zh-CN" altLang="en-US" sz="4400" b="1" dirty="0"/>
          </a:p>
        </p:txBody>
      </p:sp>
      <p:pic>
        <p:nvPicPr>
          <p:cNvPr id="7" name="图片 6"/>
          <p:cNvPicPr/>
          <p:nvPr/>
        </p:nvPicPr>
        <p:blipFill>
          <a:blip r:embed="rId3"/>
          <a:stretch>
            <a:fillRect/>
          </a:stretch>
        </p:blipFill>
        <p:spPr>
          <a:xfrm>
            <a:off x="4286258" y="4348599"/>
            <a:ext cx="7326065" cy="1649299"/>
          </a:xfrm>
          <a:prstGeom prst="rect">
            <a:avLst/>
          </a:prstGeom>
        </p:spPr>
      </p:pic>
      <p:sp>
        <p:nvSpPr>
          <p:cNvPr id="3" name="文本框 2"/>
          <p:cNvSpPr txBox="1"/>
          <p:nvPr/>
        </p:nvSpPr>
        <p:spPr>
          <a:xfrm>
            <a:off x="1096587" y="1929008"/>
            <a:ext cx="9174755" cy="1015663"/>
          </a:xfrm>
          <a:prstGeom prst="rect">
            <a:avLst/>
          </a:prstGeom>
          <a:noFill/>
        </p:spPr>
        <p:txBody>
          <a:bodyPr wrap="square" rtlCol="0">
            <a:spAutoFit/>
          </a:bodyPr>
          <a:lstStyle/>
          <a:p>
            <a:r>
              <a:rPr lang="zh-CN" altLang="en-US" sz="2000" dirty="0" smtClean="0"/>
              <a:t>        当</a:t>
            </a:r>
            <a:r>
              <a:rPr lang="zh-CN" altLang="en-US" sz="2000" dirty="0"/>
              <a:t>发布者通过</a:t>
            </a:r>
            <a:r>
              <a:rPr lang="en-US" altLang="zh-CN" sz="2000" dirty="0"/>
              <a:t>publish</a:t>
            </a:r>
            <a:r>
              <a:rPr lang="zh-CN" altLang="en-US" sz="2000" dirty="0"/>
              <a:t>命令向</a:t>
            </a:r>
            <a:r>
              <a:rPr lang="en-US" altLang="zh-CN" sz="2000" dirty="0" err="1"/>
              <a:t>redis</a:t>
            </a:r>
            <a:r>
              <a:rPr lang="en-US" altLang="zh-CN" sz="2000" dirty="0"/>
              <a:t> server</a:t>
            </a:r>
            <a:r>
              <a:rPr lang="zh-CN" altLang="en-US" sz="2000" dirty="0"/>
              <a:t>发送特定类型的消息时。订阅该消息类型的全部</a:t>
            </a:r>
            <a:r>
              <a:rPr lang="en-US" altLang="zh-CN" sz="2000" dirty="0"/>
              <a:t>client</a:t>
            </a:r>
            <a:r>
              <a:rPr lang="zh-CN" altLang="en-US" sz="2000" dirty="0"/>
              <a:t>都会收到此消息。这里消息的传递是多对多的。一个</a:t>
            </a:r>
            <a:r>
              <a:rPr lang="en-US" altLang="zh-CN" sz="2000" dirty="0"/>
              <a:t>client</a:t>
            </a:r>
            <a:r>
              <a:rPr lang="zh-CN" altLang="en-US" sz="2000" dirty="0"/>
              <a:t>可以订阅多个 </a:t>
            </a:r>
            <a:r>
              <a:rPr lang="en-US" altLang="zh-CN" sz="2000" dirty="0"/>
              <a:t>channel,</a:t>
            </a:r>
            <a:r>
              <a:rPr lang="zh-CN" altLang="en-US" sz="2000" dirty="0"/>
              <a:t>也可以向多个</a:t>
            </a:r>
            <a:r>
              <a:rPr lang="en-US" altLang="zh-CN" sz="2000" dirty="0"/>
              <a:t>channel</a:t>
            </a:r>
            <a:r>
              <a:rPr lang="zh-CN" altLang="en-US" sz="2000" dirty="0"/>
              <a:t>发送消息。</a:t>
            </a:r>
            <a:endParaRPr kumimoji="1" lang="zh-CN" altLang="en-US" sz="2000" dirty="0"/>
          </a:p>
        </p:txBody>
      </p:sp>
      <p:sp>
        <p:nvSpPr>
          <p:cNvPr id="8" name="文本框 7"/>
          <p:cNvSpPr txBox="1"/>
          <p:nvPr/>
        </p:nvSpPr>
        <p:spPr>
          <a:xfrm>
            <a:off x="1440493" y="3519814"/>
            <a:ext cx="3955637" cy="369332"/>
          </a:xfrm>
          <a:prstGeom prst="rect">
            <a:avLst/>
          </a:prstGeom>
          <a:noFill/>
        </p:spPr>
        <p:txBody>
          <a:bodyPr wrap="square" rtlCol="0">
            <a:spAutoFit/>
          </a:bodyPr>
          <a:lstStyle/>
          <a:p>
            <a:r>
              <a:rPr kumimoji="1" lang="zh-CN" altLang="en-US" b="1" dirty="0" smtClean="0"/>
              <a:t>服务器端</a:t>
            </a:r>
            <a:endParaRPr kumimoji="1" lang="zh-CN" altLang="en-US" b="1" dirty="0"/>
          </a:p>
        </p:txBody>
      </p:sp>
    </p:spTree>
    <p:extLst>
      <p:ext uri="{BB962C8B-B14F-4D97-AF65-F5344CB8AC3E}">
        <p14:creationId xmlns:p14="http://schemas.microsoft.com/office/powerpoint/2010/main" val="7756079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096587" y="835676"/>
            <a:ext cx="8599086" cy="769441"/>
          </a:xfrm>
          <a:prstGeom prst="rect">
            <a:avLst/>
          </a:prstGeom>
          <a:noFill/>
        </p:spPr>
        <p:txBody>
          <a:bodyPr wrap="square" rtlCol="0">
            <a:spAutoFit/>
          </a:bodyPr>
          <a:lstStyle/>
          <a:p>
            <a:r>
              <a:rPr kumimoji="1" lang="en-US" altLang="zh-CN" sz="4400" b="1" dirty="0" err="1" smtClean="0"/>
              <a:t>Redis</a:t>
            </a:r>
            <a:r>
              <a:rPr kumimoji="1" lang="zh-CN" altLang="en-US" sz="4400" b="1" dirty="0" smtClean="0"/>
              <a:t>发布订阅模式</a:t>
            </a:r>
            <a:endParaRPr kumimoji="1" lang="zh-CN" altLang="en-US" sz="4400" b="1" dirty="0"/>
          </a:p>
        </p:txBody>
      </p:sp>
      <p:sp>
        <p:nvSpPr>
          <p:cNvPr id="8" name="文本框 7"/>
          <p:cNvSpPr txBox="1"/>
          <p:nvPr/>
        </p:nvSpPr>
        <p:spPr>
          <a:xfrm>
            <a:off x="1096587" y="2067004"/>
            <a:ext cx="3955637" cy="461665"/>
          </a:xfrm>
          <a:prstGeom prst="rect">
            <a:avLst/>
          </a:prstGeom>
          <a:noFill/>
        </p:spPr>
        <p:txBody>
          <a:bodyPr wrap="square" rtlCol="0">
            <a:spAutoFit/>
          </a:bodyPr>
          <a:lstStyle/>
          <a:p>
            <a:r>
              <a:rPr kumimoji="1" lang="zh-CN" altLang="en-US" sz="2400" b="1" dirty="0" smtClean="0"/>
              <a:t>客户端</a:t>
            </a:r>
            <a:endParaRPr kumimoji="1" lang="zh-CN" altLang="en-US" sz="2400" b="1" dirty="0"/>
          </a:p>
        </p:txBody>
      </p:sp>
      <p:pic>
        <p:nvPicPr>
          <p:cNvPr id="9" name="图片 8"/>
          <p:cNvPicPr/>
          <p:nvPr/>
        </p:nvPicPr>
        <p:blipFill>
          <a:blip r:embed="rId3"/>
          <a:stretch>
            <a:fillRect/>
          </a:stretch>
        </p:blipFill>
        <p:spPr>
          <a:xfrm>
            <a:off x="3473449" y="2806874"/>
            <a:ext cx="5248275" cy="3048000"/>
          </a:xfrm>
          <a:prstGeom prst="rect">
            <a:avLst/>
          </a:prstGeom>
        </p:spPr>
      </p:pic>
    </p:spTree>
    <p:extLst>
      <p:ext uri="{BB962C8B-B14F-4D97-AF65-F5344CB8AC3E}">
        <p14:creationId xmlns:p14="http://schemas.microsoft.com/office/powerpoint/2010/main" val="11181025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64</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5273458" y="2780486"/>
            <a:ext cx="1979112" cy="2277547"/>
          </a:xfrm>
          <a:prstGeom prst="rect">
            <a:avLst/>
          </a:prstGeom>
          <a:noFill/>
        </p:spPr>
        <p:txBody>
          <a:bodyPr wrap="square" rtlCol="0">
            <a:spAutoFit/>
          </a:bodyPr>
          <a:lstStyle/>
          <a:p>
            <a:r>
              <a:rPr kumimoji="1" lang="en-US" altLang="zh-CN" sz="5400" smtClean="0"/>
              <a:t>Q &amp; A</a:t>
            </a:r>
            <a:endParaRPr lang="en-US" altLang="zh-CN" sz="4400" b="1" dirty="0">
              <a:solidFill>
                <a:srgbClr val="00B050"/>
              </a:solidFill>
            </a:endParaRPr>
          </a:p>
          <a:p>
            <a:endParaRPr kumimoji="1" lang="en-US" altLang="zh-CN" sz="4400" dirty="0"/>
          </a:p>
          <a:p>
            <a:endParaRPr kumimoji="1" lang="zh-CN" altLang="en-US" sz="4400" dirty="0"/>
          </a:p>
        </p:txBody>
      </p:sp>
    </p:spTree>
    <p:extLst>
      <p:ext uri="{BB962C8B-B14F-4D97-AF65-F5344CB8AC3E}">
        <p14:creationId xmlns:p14="http://schemas.microsoft.com/office/powerpoint/2010/main" val="20024196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65</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020771"/>
            <a:ext cx="10058400" cy="4023360"/>
          </a:xfrm>
        </p:spPr>
        <p:txBody>
          <a:bodyPr>
            <a:normAutofit/>
          </a:bodyPr>
          <a:lstStyle/>
          <a:p>
            <a:r>
              <a:rPr lang="en-US" altLang="zh-CN" sz="2800" dirty="0" smtClean="0"/>
              <a:t>“</a:t>
            </a:r>
            <a:r>
              <a:rPr lang="zh-CN" altLang="en-US" sz="2800" b="1" dirty="0"/>
              <a:t>你所浪费的今天，是昨天死去的人奢望的明天。你所厌恶的现在，是未来的你</a:t>
            </a:r>
            <a:r>
              <a:rPr lang="zh-CN" altLang="en-US" sz="2800" b="1" dirty="0" smtClean="0"/>
              <a:t>回不去的</a:t>
            </a:r>
            <a:r>
              <a:rPr lang="zh-CN" altLang="en-US" sz="2800" b="1" dirty="0"/>
              <a:t>曾经</a:t>
            </a:r>
            <a:r>
              <a:rPr lang="zh-CN" altLang="en-US" sz="2800" b="1" dirty="0" smtClean="0"/>
              <a:t>。</a:t>
            </a:r>
            <a:r>
              <a:rPr lang="en-US" altLang="zh-CN" sz="2800" dirty="0" smtClean="0"/>
              <a:t>”</a:t>
            </a:r>
          </a:p>
          <a:p>
            <a:endParaRPr lang="en-US" altLang="zh-CN" sz="2800" dirty="0"/>
          </a:p>
          <a:p>
            <a:r>
              <a:rPr lang="en-US" altLang="zh-CN" sz="2800" dirty="0" smtClean="0"/>
              <a:t>                                                          -------</a:t>
            </a:r>
            <a:r>
              <a:rPr lang="en-US" altLang="zh-CN" sz="2800" dirty="0"/>
              <a:t>Harvard University</a:t>
            </a:r>
            <a:endParaRPr lang="zh-CN" altLang="en-US" sz="2800" dirty="0"/>
          </a:p>
        </p:txBody>
      </p:sp>
    </p:spTree>
    <p:extLst>
      <p:ext uri="{BB962C8B-B14F-4D97-AF65-F5344CB8AC3E}">
        <p14:creationId xmlns:p14="http://schemas.microsoft.com/office/powerpoint/2010/main" val="5462560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数据之美</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4500496" y="5085618"/>
            <a:ext cx="3194179" cy="646331"/>
          </a:xfrm>
          <a:prstGeom prst="rect">
            <a:avLst/>
          </a:prstGeom>
          <a:noFill/>
        </p:spPr>
        <p:txBody>
          <a:bodyPr wrap="square" rtlCol="0">
            <a:spAutoFit/>
          </a:bodyPr>
          <a:lstStyle/>
          <a:p>
            <a:r>
              <a:rPr kumimoji="1" lang="zh-CN" altLang="en-US" sz="3600" b="1" dirty="0" smtClean="0">
                <a:solidFill>
                  <a:srgbClr val="7030A0"/>
                </a:solidFill>
              </a:rPr>
              <a:t>数</a:t>
            </a:r>
            <a:r>
              <a:rPr kumimoji="1" lang="zh-CN" altLang="en-US" sz="3600" b="1" dirty="0" smtClean="0"/>
              <a:t> </a:t>
            </a:r>
            <a:r>
              <a:rPr kumimoji="1" lang="zh-CN" altLang="en-US" sz="3600" b="1" dirty="0" smtClean="0">
                <a:solidFill>
                  <a:srgbClr val="FF0000"/>
                </a:solidFill>
              </a:rPr>
              <a:t>据</a:t>
            </a:r>
            <a:r>
              <a:rPr kumimoji="1" lang="zh-CN" altLang="en-US" sz="3600" b="1" dirty="0" smtClean="0"/>
              <a:t> </a:t>
            </a:r>
            <a:r>
              <a:rPr kumimoji="1" lang="zh-CN" altLang="en-US" sz="3600" b="1" dirty="0" smtClean="0">
                <a:solidFill>
                  <a:srgbClr val="00B050"/>
                </a:solidFill>
              </a:rPr>
              <a:t>可 </a:t>
            </a:r>
            <a:r>
              <a:rPr kumimoji="1" lang="zh-CN" altLang="en-US" sz="3600" b="1" dirty="0" smtClean="0">
                <a:solidFill>
                  <a:srgbClr val="00B0F0"/>
                </a:solidFill>
              </a:rPr>
              <a:t>视</a:t>
            </a:r>
            <a:r>
              <a:rPr kumimoji="1" lang="zh-CN" altLang="en-US" sz="3600" b="1" dirty="0" smtClean="0"/>
              <a:t> </a:t>
            </a:r>
            <a:r>
              <a:rPr kumimoji="1" lang="zh-CN" altLang="en-US" sz="3600" b="1" dirty="0" smtClean="0">
                <a:solidFill>
                  <a:schemeClr val="accent6">
                    <a:lumMod val="75000"/>
                  </a:schemeClr>
                </a:solidFill>
              </a:rPr>
              <a:t>化</a:t>
            </a:r>
            <a:endParaRPr kumimoji="1" lang="zh-CN" altLang="en-US" sz="2800" dirty="0">
              <a:solidFill>
                <a:schemeClr val="accent6">
                  <a:lumMod val="75000"/>
                </a:schemeClr>
              </a:solidFill>
            </a:endParaRPr>
          </a:p>
        </p:txBody>
      </p:sp>
      <p:pic>
        <p:nvPicPr>
          <p:cNvPr id="7" name="图片 6"/>
          <p:cNvPicPr>
            <a:picLocks noChangeAspect="1"/>
          </p:cNvPicPr>
          <p:nvPr/>
        </p:nvPicPr>
        <p:blipFill>
          <a:blip r:embed="rId3"/>
          <a:stretch>
            <a:fillRect/>
          </a:stretch>
        </p:blipFill>
        <p:spPr>
          <a:xfrm>
            <a:off x="3582445" y="1927700"/>
            <a:ext cx="4709786" cy="2794000"/>
          </a:xfrm>
          <a:prstGeom prst="rect">
            <a:avLst/>
          </a:prstGeom>
        </p:spPr>
      </p:pic>
    </p:spTree>
    <p:extLst>
      <p:ext uri="{BB962C8B-B14F-4D97-AF65-F5344CB8AC3E}">
        <p14:creationId xmlns:p14="http://schemas.microsoft.com/office/powerpoint/2010/main" val="11052476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3" name="图片 2"/>
          <p:cNvPicPr>
            <a:picLocks noChangeAspect="1"/>
          </p:cNvPicPr>
          <p:nvPr/>
        </p:nvPicPr>
        <p:blipFill>
          <a:blip r:embed="rId3"/>
          <a:stretch>
            <a:fillRect/>
          </a:stretch>
        </p:blipFill>
        <p:spPr>
          <a:xfrm>
            <a:off x="4497837" y="1869602"/>
            <a:ext cx="7366000" cy="4419600"/>
          </a:xfrm>
          <a:prstGeom prst="rect">
            <a:avLst/>
          </a:prstGeom>
        </p:spPr>
      </p:pic>
      <p:pic>
        <p:nvPicPr>
          <p:cNvPr id="6" name="图片 5"/>
          <p:cNvPicPr>
            <a:picLocks noChangeAspect="1"/>
          </p:cNvPicPr>
          <p:nvPr/>
        </p:nvPicPr>
        <p:blipFill>
          <a:blip r:embed="rId4"/>
          <a:stretch>
            <a:fillRect/>
          </a:stretch>
        </p:blipFill>
        <p:spPr>
          <a:xfrm>
            <a:off x="526216" y="2682402"/>
            <a:ext cx="3721100" cy="2794000"/>
          </a:xfrm>
          <a:prstGeom prst="rect">
            <a:avLst/>
          </a:prstGeom>
        </p:spPr>
      </p:pic>
      <p:sp>
        <p:nvSpPr>
          <p:cNvPr id="10" name="文本框 9"/>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Tree>
    <p:extLst>
      <p:ext uri="{BB962C8B-B14F-4D97-AF65-F5344CB8AC3E}">
        <p14:creationId xmlns:p14="http://schemas.microsoft.com/office/powerpoint/2010/main" val="19255536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pic>
        <p:nvPicPr>
          <p:cNvPr id="2" name="图片 1"/>
          <p:cNvPicPr>
            <a:picLocks noChangeAspect="1"/>
          </p:cNvPicPr>
          <p:nvPr/>
        </p:nvPicPr>
        <p:blipFill>
          <a:blip r:embed="rId3"/>
          <a:stretch>
            <a:fillRect/>
          </a:stretch>
        </p:blipFill>
        <p:spPr>
          <a:xfrm>
            <a:off x="623571" y="1925739"/>
            <a:ext cx="6125228" cy="4398090"/>
          </a:xfrm>
          <a:prstGeom prst="rect">
            <a:avLst/>
          </a:prstGeom>
        </p:spPr>
      </p:pic>
      <p:pic>
        <p:nvPicPr>
          <p:cNvPr id="7" name="图片 6"/>
          <p:cNvPicPr>
            <a:picLocks noChangeAspect="1"/>
          </p:cNvPicPr>
          <p:nvPr/>
        </p:nvPicPr>
        <p:blipFill>
          <a:blip r:embed="rId4"/>
          <a:stretch>
            <a:fillRect/>
          </a:stretch>
        </p:blipFill>
        <p:spPr>
          <a:xfrm>
            <a:off x="6851738" y="1925739"/>
            <a:ext cx="5142891" cy="4199488"/>
          </a:xfrm>
          <a:prstGeom prst="rect">
            <a:avLst/>
          </a:prstGeom>
        </p:spPr>
      </p:pic>
    </p:spTree>
    <p:extLst>
      <p:ext uri="{BB962C8B-B14F-4D97-AF65-F5344CB8AC3E}">
        <p14:creationId xmlns:p14="http://schemas.microsoft.com/office/powerpoint/2010/main" val="9386117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915569" y="2832121"/>
            <a:ext cx="10364035" cy="1200329"/>
          </a:xfrm>
          <a:prstGeom prst="rect">
            <a:avLst/>
          </a:prstGeom>
          <a:noFill/>
        </p:spPr>
        <p:txBody>
          <a:bodyPr wrap="square" rtlCol="0">
            <a:spAutoFit/>
          </a:bodyPr>
          <a:lstStyle/>
          <a:p>
            <a:r>
              <a:rPr lang="zh-CN" altLang="en-US" sz="3600" b="1" dirty="0" smtClean="0"/>
              <a:t>         在</a:t>
            </a:r>
            <a:r>
              <a:rPr lang="zh-CN" altLang="en-US" sz="3600" b="1" dirty="0"/>
              <a:t>这个大数据 越来越盛行的年代，怎样去表达一些用户的关系，人物的关联，甚至是事情的</a:t>
            </a:r>
            <a:r>
              <a:rPr lang="zh-CN" altLang="en-US" sz="3600" b="1" dirty="0" smtClean="0"/>
              <a:t>发展？</a:t>
            </a:r>
          </a:p>
        </p:txBody>
      </p:sp>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Tree>
    <p:extLst>
      <p:ext uri="{BB962C8B-B14F-4D97-AF65-F5344CB8AC3E}">
        <p14:creationId xmlns:p14="http://schemas.microsoft.com/office/powerpoint/2010/main" val="13039222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1" name="图片 10"/>
          <p:cNvPicPr>
            <a:picLocks noChangeAspect="1"/>
          </p:cNvPicPr>
          <p:nvPr/>
        </p:nvPicPr>
        <p:blipFill>
          <a:blip r:embed="rId3"/>
          <a:stretch>
            <a:fillRect/>
          </a:stretch>
        </p:blipFill>
        <p:spPr>
          <a:xfrm>
            <a:off x="501254" y="3370440"/>
            <a:ext cx="5295900" cy="2794000"/>
          </a:xfrm>
          <a:prstGeom prst="rect">
            <a:avLst/>
          </a:prstGeom>
        </p:spPr>
      </p:pic>
      <p:pic>
        <p:nvPicPr>
          <p:cNvPr id="12" name="图片 11"/>
          <p:cNvPicPr>
            <a:picLocks noChangeAspect="1"/>
          </p:cNvPicPr>
          <p:nvPr/>
        </p:nvPicPr>
        <p:blipFill>
          <a:blip r:embed="rId4"/>
          <a:stretch>
            <a:fillRect/>
          </a:stretch>
        </p:blipFill>
        <p:spPr>
          <a:xfrm>
            <a:off x="6393180" y="1900462"/>
            <a:ext cx="5358526" cy="3377495"/>
          </a:xfrm>
          <a:prstGeom prst="rect">
            <a:avLst/>
          </a:prstGeom>
        </p:spPr>
      </p:pic>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Tree>
    <p:extLst>
      <p:ext uri="{BB962C8B-B14F-4D97-AF65-F5344CB8AC3E}">
        <p14:creationId xmlns:p14="http://schemas.microsoft.com/office/powerpoint/2010/main" val="54567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915569" y="1791383"/>
            <a:ext cx="10364035" cy="646331"/>
          </a:xfrm>
          <a:prstGeom prst="rect">
            <a:avLst/>
          </a:prstGeom>
          <a:noFill/>
        </p:spPr>
        <p:txBody>
          <a:bodyPr wrap="square" rtlCol="0">
            <a:spAutoFit/>
          </a:bodyPr>
          <a:lstStyle/>
          <a:p>
            <a:r>
              <a:rPr lang="zh-CN" altLang="en-US" sz="3600" dirty="0" smtClean="0"/>
              <a:t>数据可视化工具介绍：    </a:t>
            </a:r>
          </a:p>
        </p:txBody>
      </p:sp>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
        <p:nvSpPr>
          <p:cNvPr id="3" name="文本框 2"/>
          <p:cNvSpPr txBox="1"/>
          <p:nvPr/>
        </p:nvSpPr>
        <p:spPr>
          <a:xfrm>
            <a:off x="1365304" y="2693283"/>
            <a:ext cx="9368299" cy="2954655"/>
          </a:xfrm>
          <a:prstGeom prst="rect">
            <a:avLst/>
          </a:prstGeom>
          <a:noFill/>
        </p:spPr>
        <p:txBody>
          <a:bodyPr wrap="square" rtlCol="0">
            <a:spAutoFit/>
          </a:bodyPr>
          <a:lstStyle/>
          <a:p>
            <a:pPr marL="342900" indent="-342900">
              <a:lnSpc>
                <a:spcPct val="150000"/>
              </a:lnSpc>
              <a:buAutoNum type="arabicPeriod"/>
            </a:pPr>
            <a:r>
              <a:rPr kumimoji="1" lang="en-US" altLang="zh-CN" sz="2800" dirty="0" err="1" smtClean="0"/>
              <a:t>Nanocubes</a:t>
            </a:r>
            <a:endParaRPr kumimoji="1" lang="zh-CN" altLang="en-US" sz="2800" dirty="0" smtClean="0"/>
          </a:p>
          <a:p>
            <a:pPr marL="342900" indent="-342900">
              <a:lnSpc>
                <a:spcPct val="150000"/>
              </a:lnSpc>
              <a:buAutoNum type="arabicPeriod"/>
            </a:pPr>
            <a:r>
              <a:rPr kumimoji="1" lang="en-US" altLang="zh-CN" sz="2800" dirty="0" smtClean="0"/>
              <a:t>D3</a:t>
            </a:r>
            <a:endParaRPr kumimoji="1" lang="zh-CN" altLang="en-US" sz="2800" dirty="0" smtClean="0"/>
          </a:p>
          <a:p>
            <a:pPr marL="342900" indent="-342900">
              <a:lnSpc>
                <a:spcPct val="150000"/>
              </a:lnSpc>
              <a:buAutoNum type="arabicPeriod"/>
            </a:pPr>
            <a:r>
              <a:rPr kumimoji="1" lang="en-US" altLang="zh-CN" sz="2800" dirty="0" err="1" smtClean="0"/>
              <a:t>Highcharts</a:t>
            </a:r>
            <a:endParaRPr kumimoji="1" lang="zh-CN" altLang="en-US" sz="2800" dirty="0" smtClean="0"/>
          </a:p>
          <a:p>
            <a:pPr marL="342900" indent="-342900">
              <a:lnSpc>
                <a:spcPct val="150000"/>
              </a:lnSpc>
              <a:buAutoNum type="arabicPeriod"/>
            </a:pPr>
            <a:r>
              <a:rPr kumimoji="1" lang="en-US" altLang="zh-CN" sz="2800" dirty="0" err="1" smtClean="0"/>
              <a:t>Echarts</a:t>
            </a:r>
            <a:endParaRPr kumimoji="1" lang="zh-CN" altLang="en-US" sz="2800" dirty="0" smtClean="0"/>
          </a:p>
          <a:p>
            <a:pPr marL="342900" indent="-342900">
              <a:buAutoNum type="arabicPeriod"/>
            </a:pPr>
            <a:endParaRPr kumimoji="1" lang="zh-CN" altLang="en-US" dirty="0"/>
          </a:p>
        </p:txBody>
      </p:sp>
      <p:pic>
        <p:nvPicPr>
          <p:cNvPr id="6" name="图片 5"/>
          <p:cNvPicPr>
            <a:picLocks noChangeAspect="1"/>
          </p:cNvPicPr>
          <p:nvPr/>
        </p:nvPicPr>
        <p:blipFill>
          <a:blip r:embed="rId3"/>
          <a:stretch>
            <a:fillRect/>
          </a:stretch>
        </p:blipFill>
        <p:spPr>
          <a:xfrm>
            <a:off x="6834689" y="1879086"/>
            <a:ext cx="4377794" cy="2054355"/>
          </a:xfrm>
          <a:prstGeom prst="rect">
            <a:avLst/>
          </a:prstGeom>
        </p:spPr>
      </p:pic>
      <p:pic>
        <p:nvPicPr>
          <p:cNvPr id="7" name="图片 6"/>
          <p:cNvPicPr>
            <a:picLocks noChangeAspect="1"/>
          </p:cNvPicPr>
          <p:nvPr/>
        </p:nvPicPr>
        <p:blipFill>
          <a:blip r:embed="rId4"/>
          <a:stretch>
            <a:fillRect/>
          </a:stretch>
        </p:blipFill>
        <p:spPr>
          <a:xfrm>
            <a:off x="4638495" y="2808032"/>
            <a:ext cx="3181561" cy="2448838"/>
          </a:xfrm>
          <a:prstGeom prst="rect">
            <a:avLst/>
          </a:prstGeom>
        </p:spPr>
      </p:pic>
      <p:pic>
        <p:nvPicPr>
          <p:cNvPr id="8" name="图片 7"/>
          <p:cNvPicPr>
            <a:picLocks noChangeAspect="1"/>
          </p:cNvPicPr>
          <p:nvPr/>
        </p:nvPicPr>
        <p:blipFill>
          <a:blip r:embed="rId5"/>
          <a:stretch>
            <a:fillRect/>
          </a:stretch>
        </p:blipFill>
        <p:spPr>
          <a:xfrm>
            <a:off x="8193710" y="4131461"/>
            <a:ext cx="3085894" cy="1670949"/>
          </a:xfrm>
          <a:prstGeom prst="rect">
            <a:avLst/>
          </a:prstGeom>
        </p:spPr>
      </p:pic>
    </p:spTree>
    <p:extLst>
      <p:ext uri="{BB962C8B-B14F-4D97-AF65-F5344CB8AC3E}">
        <p14:creationId xmlns:p14="http://schemas.microsoft.com/office/powerpoint/2010/main" val="10768095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
        <p:nvSpPr>
          <p:cNvPr id="10" name="文本框 9"/>
          <p:cNvSpPr txBox="1"/>
          <p:nvPr/>
        </p:nvSpPr>
        <p:spPr>
          <a:xfrm>
            <a:off x="3902329" y="2981195"/>
            <a:ext cx="4390515" cy="584775"/>
          </a:xfrm>
          <a:prstGeom prst="rect">
            <a:avLst/>
          </a:prstGeom>
          <a:noFill/>
        </p:spPr>
        <p:txBody>
          <a:bodyPr wrap="square" rtlCol="0">
            <a:spAutoFit/>
          </a:bodyPr>
          <a:lstStyle/>
          <a:p>
            <a:r>
              <a:rPr kumimoji="1" lang="zh-CN" altLang="en-US" sz="3200" b="1" dirty="0" smtClean="0"/>
              <a:t>机柜图</a:t>
            </a:r>
            <a:r>
              <a:rPr kumimoji="1" lang="zh-CN" altLang="en-US" sz="3200" b="1" smtClean="0"/>
              <a:t>设计的方方面面</a:t>
            </a:r>
            <a:endParaRPr kumimoji="1" lang="zh-CN" altLang="en-US" sz="3200" b="1"/>
          </a:p>
        </p:txBody>
      </p:sp>
    </p:spTree>
    <p:extLst>
      <p:ext uri="{BB962C8B-B14F-4D97-AF65-F5344CB8AC3E}">
        <p14:creationId xmlns:p14="http://schemas.microsoft.com/office/powerpoint/2010/main" val="54594620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72</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2646255" y="2885394"/>
            <a:ext cx="6902663" cy="671998"/>
          </a:xfrm>
        </p:spPr>
        <p:txBody>
          <a:bodyPr>
            <a:noAutofit/>
          </a:bodyPr>
          <a:lstStyle/>
          <a:p>
            <a:r>
              <a:rPr lang="zh-CN" altLang="en-US" sz="3200" b="1" dirty="0" smtClean="0"/>
              <a:t>让我们聊一聊并发模型和</a:t>
            </a:r>
            <a:r>
              <a:rPr lang="en-US" altLang="zh-CN" sz="3200" b="1" dirty="0" smtClean="0"/>
              <a:t>Python</a:t>
            </a:r>
            <a:endParaRPr lang="zh-CN" altLang="en-US" sz="3200" b="1" dirty="0"/>
          </a:p>
        </p:txBody>
      </p:sp>
    </p:spTree>
    <p:extLst>
      <p:ext uri="{BB962C8B-B14F-4D97-AF65-F5344CB8AC3E}">
        <p14:creationId xmlns:p14="http://schemas.microsoft.com/office/powerpoint/2010/main" val="168764068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73</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并发模型</a:t>
            </a:r>
            <a:r>
              <a:rPr kumimoji="1" lang="en-US" altLang="zh-CN" b="1" dirty="0" smtClean="0"/>
              <a:t>—</a:t>
            </a:r>
            <a:r>
              <a:rPr kumimoji="1" lang="zh-CN" altLang="en-US" b="1" dirty="0" smtClean="0"/>
              <a:t>进程和线程</a:t>
            </a:r>
            <a:endParaRPr kumimoji="1" lang="zh-CN" altLang="en-US" b="1" dirty="0"/>
          </a:p>
        </p:txBody>
      </p:sp>
      <p:sp>
        <p:nvSpPr>
          <p:cNvPr id="7" name="内容占位符 2"/>
          <p:cNvSpPr>
            <a:spLocks noGrp="1"/>
          </p:cNvSpPr>
          <p:nvPr>
            <p:ph idx="1"/>
          </p:nvPr>
        </p:nvSpPr>
        <p:spPr>
          <a:xfrm>
            <a:off x="1097280" y="2631975"/>
            <a:ext cx="10058400" cy="1729648"/>
          </a:xfrm>
        </p:spPr>
        <p:txBody>
          <a:bodyPr>
            <a:noAutofit/>
          </a:bodyPr>
          <a:lstStyle/>
          <a:p>
            <a:pPr marL="0" indent="0">
              <a:buNone/>
            </a:pPr>
            <a:r>
              <a:rPr lang="en-US" altLang="zh-CN" sz="3200" dirty="0" smtClean="0"/>
              <a:t>● </a:t>
            </a:r>
            <a:r>
              <a:rPr lang="en-US" altLang="zh-CN" sz="3200" dirty="0" err="1" smtClean="0"/>
              <a:t>cpu</a:t>
            </a:r>
            <a:r>
              <a:rPr lang="zh-CN" altLang="en-US" sz="3200" dirty="0"/>
              <a:t>是什么？计算机为什么要使用多</a:t>
            </a:r>
            <a:r>
              <a:rPr lang="zh-CN" altLang="en-US" sz="3200" dirty="0" smtClean="0"/>
              <a:t>个</a:t>
            </a:r>
            <a:r>
              <a:rPr lang="en-US" altLang="zh-CN" sz="3200" dirty="0" err="1" smtClean="0"/>
              <a:t>cpu</a:t>
            </a:r>
            <a:endParaRPr lang="en-US" altLang="zh-CN" sz="3200" dirty="0" smtClean="0"/>
          </a:p>
          <a:p>
            <a:pPr marL="0" indent="0">
              <a:buNone/>
            </a:pPr>
            <a:r>
              <a:rPr lang="zh-CN" altLang="en-US" sz="3200" dirty="0" smtClean="0"/>
              <a:t>● </a:t>
            </a:r>
            <a:r>
              <a:rPr lang="en-US" altLang="zh-CN" sz="3200" dirty="0" err="1" smtClean="0"/>
              <a:t>cpu</a:t>
            </a:r>
            <a:r>
              <a:rPr lang="zh-CN" altLang="en-US" sz="3200" dirty="0" smtClean="0"/>
              <a:t>、进程、线程之间的关系</a:t>
            </a:r>
            <a:endParaRPr lang="zh-CN" altLang="en-US" sz="3200" dirty="0"/>
          </a:p>
        </p:txBody>
      </p:sp>
    </p:spTree>
    <p:extLst>
      <p:ext uri="{BB962C8B-B14F-4D97-AF65-F5344CB8AC3E}">
        <p14:creationId xmlns:p14="http://schemas.microsoft.com/office/powerpoint/2010/main" val="159057578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74</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en-US" altLang="zh-CN" b="1" dirty="0" smtClean="0"/>
              <a:t>Python</a:t>
            </a:r>
            <a:r>
              <a:rPr kumimoji="1" lang="zh-CN" altLang="en-US" b="1" dirty="0" smtClean="0"/>
              <a:t>最难问题－</a:t>
            </a:r>
            <a:r>
              <a:rPr kumimoji="1" lang="en-US" altLang="zh-CN" b="1" dirty="0" smtClean="0"/>
              <a:t>GIL</a:t>
            </a:r>
            <a:endParaRPr kumimoji="1" lang="zh-CN" altLang="en-US" b="1" dirty="0"/>
          </a:p>
        </p:txBody>
      </p:sp>
      <p:sp>
        <p:nvSpPr>
          <p:cNvPr id="8" name="内容占位符 2"/>
          <p:cNvSpPr txBox="1">
            <a:spLocks/>
          </p:cNvSpPr>
          <p:nvPr/>
        </p:nvSpPr>
        <p:spPr>
          <a:xfrm>
            <a:off x="1068387" y="2837658"/>
            <a:ext cx="10058400" cy="1729648"/>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zh-CN" altLang="en-US" sz="3200" i="1" smtClean="0"/>
              <a:t>超过十年以上，没有比解释器全局锁（</a:t>
            </a:r>
            <a:r>
              <a:rPr lang="en-US" altLang="zh-CN" sz="3200" i="1" dirty="0" smtClean="0"/>
              <a:t>GIL</a:t>
            </a:r>
            <a:r>
              <a:rPr lang="zh-CN" altLang="en-US" sz="3200" i="1" dirty="0" smtClean="0"/>
              <a:t>）让</a:t>
            </a:r>
            <a:r>
              <a:rPr lang="en-US" altLang="zh-CN" sz="3200" i="1" dirty="0" smtClean="0"/>
              <a:t>Python</a:t>
            </a:r>
            <a:r>
              <a:rPr lang="zh-CN" altLang="en-US" sz="3200" i="1" dirty="0" smtClean="0"/>
              <a:t>新手和专家更有挫折感或者更有好奇心。</a:t>
            </a:r>
            <a:endParaRPr lang="zh-CN" altLang="en-US" sz="3200" dirty="0"/>
          </a:p>
        </p:txBody>
      </p:sp>
    </p:spTree>
    <p:extLst>
      <p:ext uri="{BB962C8B-B14F-4D97-AF65-F5344CB8AC3E}">
        <p14:creationId xmlns:p14="http://schemas.microsoft.com/office/powerpoint/2010/main" val="47795345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75</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多进程和多线程的使用场景</a:t>
            </a:r>
            <a:endParaRPr kumimoji="1" lang="zh-CN" altLang="en-US" b="1" dirty="0"/>
          </a:p>
        </p:txBody>
      </p:sp>
      <p:sp>
        <p:nvSpPr>
          <p:cNvPr id="7" name="内容占位符 2"/>
          <p:cNvSpPr>
            <a:spLocks noGrp="1"/>
          </p:cNvSpPr>
          <p:nvPr>
            <p:ph idx="1"/>
          </p:nvPr>
        </p:nvSpPr>
        <p:spPr>
          <a:xfrm>
            <a:off x="4293891" y="2368924"/>
            <a:ext cx="4530620" cy="1729648"/>
          </a:xfrm>
        </p:spPr>
        <p:txBody>
          <a:bodyPr>
            <a:noAutofit/>
          </a:bodyPr>
          <a:lstStyle/>
          <a:p>
            <a:pPr marL="0" indent="0">
              <a:buNone/>
            </a:pPr>
            <a:r>
              <a:rPr lang="en-US" altLang="zh-CN" sz="3200" dirty="0" smtClean="0"/>
              <a:t>●IO</a:t>
            </a:r>
            <a:r>
              <a:rPr lang="zh-CN" altLang="en-US" sz="3200" dirty="0" smtClean="0"/>
              <a:t>密集用多线程</a:t>
            </a:r>
            <a:endParaRPr lang="en-US" altLang="zh-CN" sz="3200" dirty="0" smtClean="0"/>
          </a:p>
          <a:p>
            <a:pPr marL="0" indent="0">
              <a:buNone/>
            </a:pPr>
            <a:r>
              <a:rPr lang="en-US" altLang="zh-CN" sz="3200" dirty="0" smtClean="0"/>
              <a:t>●</a:t>
            </a:r>
            <a:r>
              <a:rPr lang="zh-CN" altLang="en-US" sz="3200" dirty="0" smtClean="0"/>
              <a:t>计算密集用多进程</a:t>
            </a:r>
            <a:endParaRPr lang="zh-CN" altLang="en-US" sz="3200" dirty="0"/>
          </a:p>
        </p:txBody>
      </p:sp>
    </p:spTree>
    <p:extLst>
      <p:ext uri="{BB962C8B-B14F-4D97-AF65-F5344CB8AC3E}">
        <p14:creationId xmlns:p14="http://schemas.microsoft.com/office/powerpoint/2010/main" val="16482810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76</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a:t>
            </a:r>
            <a:r>
              <a:rPr kumimoji="1" lang="en-US" altLang="zh-CN" b="1" dirty="0" smtClean="0"/>
              <a:t>Vs</a:t>
            </a:r>
            <a:r>
              <a:rPr kumimoji="1" lang="zh-CN" altLang="en-US" b="1" dirty="0" smtClean="0"/>
              <a:t>多线程的开发指南</a:t>
            </a:r>
            <a:endParaRPr kumimoji="1" lang="zh-CN" altLang="en-US" b="1" dirty="0"/>
          </a:p>
        </p:txBody>
      </p:sp>
      <p:sp>
        <p:nvSpPr>
          <p:cNvPr id="8" name="内容占位符 2"/>
          <p:cNvSpPr txBox="1">
            <a:spLocks/>
          </p:cNvSpPr>
          <p:nvPr/>
        </p:nvSpPr>
        <p:spPr>
          <a:xfrm>
            <a:off x="388307" y="1878369"/>
            <a:ext cx="11224016" cy="4722427"/>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altLang="zh-CN" sz="2600" dirty="0" smtClean="0">
                <a:solidFill>
                  <a:srgbClr val="FF0000"/>
                </a:solidFill>
              </a:rPr>
              <a:t>multiprocessing </a:t>
            </a:r>
            <a:r>
              <a:rPr lang="en-US" altLang="zh-CN" sz="2600" dirty="0" smtClean="0"/>
              <a:t>is a package that supports spawning processes using an API similar to the threading module. The multiprocessing package offers both local and remote concurrency, effectively side-stepping the Global Interpreter Lock by using </a:t>
            </a:r>
            <a:r>
              <a:rPr lang="en-US" altLang="zh-CN" sz="2600" dirty="0" err="1" smtClean="0"/>
              <a:t>subprocesses</a:t>
            </a:r>
            <a:r>
              <a:rPr lang="en-US" altLang="zh-CN" sz="2600" dirty="0" smtClean="0"/>
              <a:t> instead of threads. Due to this, the multiprocessing module allows the programmer to fully leverage multiple processors on a given machine. It runs on both Unix and Windows.</a:t>
            </a:r>
          </a:p>
          <a:p>
            <a:pPr marL="0" indent="0">
              <a:buFont typeface="Calibri" panose="020F0502020204030204" pitchFamily="34" charset="0"/>
              <a:buNone/>
            </a:pPr>
            <a:r>
              <a:rPr lang="en-US" altLang="zh-CN" sz="2600" dirty="0" err="1" smtClean="0">
                <a:solidFill>
                  <a:srgbClr val="FF0000"/>
                </a:solidFill>
              </a:rPr>
              <a:t>multiprocess</a:t>
            </a:r>
            <a:r>
              <a:rPr lang="en-US" altLang="zh-CN" sz="2600" dirty="0" smtClean="0">
                <a:solidFill>
                  <a:srgbClr val="FF0000"/>
                </a:solidFill>
              </a:rPr>
              <a:t> VS threading</a:t>
            </a:r>
          </a:p>
          <a:p>
            <a:r>
              <a:rPr lang="en-US" altLang="zh-CN" sz="2600" dirty="0" smtClean="0"/>
              <a:t>The threading module uses threads, the multiprocessing uses processes. The difference is that threads run in the same memory space, while processes have separate memory. This makes it a bit harder to share objects between processes with multiprocessing. Since threads use the same memory, precautions have to be taken or two threads will write to the same memory at the same time. This is what the global interpreter lock is for.</a:t>
            </a:r>
          </a:p>
          <a:p>
            <a:r>
              <a:rPr lang="en-US" altLang="zh-CN" sz="2600" dirty="0" smtClean="0"/>
              <a:t>Spawning processes is a bit slower than spawning threads. Once they are running, there is not much difference.</a:t>
            </a:r>
          </a:p>
          <a:p>
            <a:pPr marL="0" indent="0">
              <a:buFont typeface="Calibri" panose="020F0502020204030204" pitchFamily="34" charset="0"/>
              <a:buNone/>
            </a:pPr>
            <a:endParaRPr lang="zh-CN" altLang="en-US" dirty="0"/>
          </a:p>
        </p:txBody>
      </p:sp>
    </p:spTree>
    <p:extLst>
      <p:ext uri="{BB962C8B-B14F-4D97-AF65-F5344CB8AC3E}">
        <p14:creationId xmlns:p14="http://schemas.microsoft.com/office/powerpoint/2010/main" val="144145971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77</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多线程编程－知识点</a:t>
            </a:r>
            <a:endParaRPr kumimoji="1" lang="zh-CN" altLang="en-US" b="1" dirty="0"/>
          </a:p>
        </p:txBody>
      </p:sp>
      <p:sp>
        <p:nvSpPr>
          <p:cNvPr id="7" name="内容占位符 2"/>
          <p:cNvSpPr>
            <a:spLocks noGrp="1"/>
          </p:cNvSpPr>
          <p:nvPr>
            <p:ph idx="1"/>
          </p:nvPr>
        </p:nvSpPr>
        <p:spPr>
          <a:xfrm>
            <a:off x="1097280" y="2359301"/>
            <a:ext cx="10058400" cy="2549996"/>
          </a:xfrm>
        </p:spPr>
        <p:txBody>
          <a:bodyPr>
            <a:normAutofit/>
          </a:bodyPr>
          <a:lstStyle/>
          <a:p>
            <a:r>
              <a:rPr lang="en-US" altLang="zh-CN" sz="3200" b="1" dirty="0" smtClean="0">
                <a:solidFill>
                  <a:schemeClr val="tx1"/>
                </a:solidFill>
              </a:rPr>
              <a:t>1.</a:t>
            </a:r>
            <a:r>
              <a:rPr lang="zh-CN" altLang="en-US" sz="3200" b="1" dirty="0" smtClean="0">
                <a:solidFill>
                  <a:schemeClr val="tx1"/>
                </a:solidFill>
              </a:rPr>
              <a:t>创建多线程</a:t>
            </a:r>
            <a:endParaRPr lang="en-US" altLang="zh-CN" sz="3200" b="1" dirty="0" smtClean="0">
              <a:solidFill>
                <a:schemeClr val="tx1"/>
              </a:solidFill>
            </a:endParaRPr>
          </a:p>
          <a:p>
            <a:r>
              <a:rPr lang="en-US" altLang="zh-CN" sz="3200" b="1" dirty="0" smtClean="0">
                <a:solidFill>
                  <a:schemeClr val="tx1"/>
                </a:solidFill>
              </a:rPr>
              <a:t>2. join</a:t>
            </a:r>
            <a:r>
              <a:rPr lang="zh-CN" altLang="en-US" sz="3200" b="1" dirty="0" smtClean="0">
                <a:solidFill>
                  <a:schemeClr val="tx1"/>
                </a:solidFill>
              </a:rPr>
              <a:t>和</a:t>
            </a:r>
            <a:r>
              <a:rPr lang="en-US" altLang="zh-CN" sz="3200" b="1" dirty="0" smtClean="0">
                <a:solidFill>
                  <a:schemeClr val="tx1"/>
                </a:solidFill>
              </a:rPr>
              <a:t>run</a:t>
            </a:r>
            <a:r>
              <a:rPr lang="zh-CN" altLang="en-US" sz="3200" b="1" dirty="0" smtClean="0">
                <a:solidFill>
                  <a:schemeClr val="tx1"/>
                </a:solidFill>
              </a:rPr>
              <a:t>方法的使用</a:t>
            </a:r>
            <a:endParaRPr lang="en-US" altLang="zh-CN" sz="3200" b="1" dirty="0" smtClean="0">
              <a:solidFill>
                <a:schemeClr val="tx1"/>
              </a:solidFill>
            </a:endParaRPr>
          </a:p>
          <a:p>
            <a:r>
              <a:rPr lang="en-US" altLang="zh-CN" sz="3200" b="1" dirty="0" smtClean="0">
                <a:solidFill>
                  <a:schemeClr val="tx1"/>
                </a:solidFill>
              </a:rPr>
              <a:t>3.</a:t>
            </a:r>
            <a:r>
              <a:rPr lang="zh-CN" altLang="en-US" sz="3200" b="1" dirty="0" smtClean="0">
                <a:solidFill>
                  <a:schemeClr val="tx1"/>
                </a:solidFill>
              </a:rPr>
              <a:t>内存共享</a:t>
            </a:r>
            <a:endParaRPr lang="en-US" altLang="zh-CN" sz="3200" b="1" dirty="0" smtClean="0">
              <a:solidFill>
                <a:schemeClr val="tx1"/>
              </a:solidFill>
            </a:endParaRPr>
          </a:p>
          <a:p>
            <a:r>
              <a:rPr lang="en-US" altLang="zh-CN" sz="3200" b="1" dirty="0" smtClean="0">
                <a:solidFill>
                  <a:schemeClr val="tx1"/>
                </a:solidFill>
              </a:rPr>
              <a:t>4.</a:t>
            </a:r>
            <a:r>
              <a:rPr lang="zh-CN" altLang="en-US" sz="3200" b="1" dirty="0" smtClean="0">
                <a:solidFill>
                  <a:schemeClr val="tx1"/>
                </a:solidFill>
              </a:rPr>
              <a:t>多线程锁</a:t>
            </a:r>
            <a:endParaRPr lang="en-US" altLang="zh-CN" sz="3200" b="1" dirty="0" smtClean="0">
              <a:solidFill>
                <a:schemeClr val="tx1"/>
              </a:solidFill>
            </a:endParaRPr>
          </a:p>
          <a:p>
            <a:endParaRPr lang="zh-CN" altLang="en-US" dirty="0"/>
          </a:p>
        </p:txBody>
      </p:sp>
    </p:spTree>
    <p:extLst>
      <p:ext uri="{BB962C8B-B14F-4D97-AF65-F5344CB8AC3E}">
        <p14:creationId xmlns:p14="http://schemas.microsoft.com/office/powerpoint/2010/main" val="176666822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78</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多进程编程－知识点</a:t>
            </a:r>
            <a:endParaRPr kumimoji="1" lang="zh-CN" altLang="en-US" b="1" dirty="0"/>
          </a:p>
        </p:txBody>
      </p:sp>
      <p:sp>
        <p:nvSpPr>
          <p:cNvPr id="8" name="内容占位符 2"/>
          <p:cNvSpPr>
            <a:spLocks noGrp="1"/>
          </p:cNvSpPr>
          <p:nvPr>
            <p:ph idx="1"/>
          </p:nvPr>
        </p:nvSpPr>
        <p:spPr>
          <a:xfrm>
            <a:off x="1154083" y="2560261"/>
            <a:ext cx="10058400" cy="2549996"/>
          </a:xfrm>
        </p:spPr>
        <p:txBody>
          <a:bodyPr>
            <a:normAutofit fontScale="92500" lnSpcReduction="20000"/>
          </a:bodyPr>
          <a:lstStyle/>
          <a:p>
            <a:r>
              <a:rPr lang="en-US" altLang="zh-CN" sz="3200" b="1" dirty="0" smtClean="0">
                <a:solidFill>
                  <a:schemeClr val="tx1"/>
                </a:solidFill>
              </a:rPr>
              <a:t>1.</a:t>
            </a:r>
            <a:r>
              <a:rPr lang="zh-CN" altLang="en-US" sz="3200" b="1" dirty="0" smtClean="0">
                <a:solidFill>
                  <a:schemeClr val="tx1"/>
                </a:solidFill>
              </a:rPr>
              <a:t>创建多进程</a:t>
            </a:r>
            <a:endParaRPr lang="en-US" altLang="zh-CN" sz="3200" b="1" dirty="0" smtClean="0">
              <a:solidFill>
                <a:schemeClr val="tx1"/>
              </a:solidFill>
            </a:endParaRPr>
          </a:p>
          <a:p>
            <a:r>
              <a:rPr lang="en-US" altLang="zh-CN" sz="3200" b="1" dirty="0" smtClean="0">
                <a:solidFill>
                  <a:schemeClr val="tx1"/>
                </a:solidFill>
              </a:rPr>
              <a:t>2. join</a:t>
            </a:r>
            <a:r>
              <a:rPr lang="zh-CN" altLang="en-US" sz="3200" b="1" dirty="0" smtClean="0">
                <a:solidFill>
                  <a:schemeClr val="tx1"/>
                </a:solidFill>
              </a:rPr>
              <a:t>方法使用</a:t>
            </a:r>
            <a:endParaRPr lang="en-US" altLang="zh-CN" sz="3200" b="1" dirty="0" smtClean="0">
              <a:solidFill>
                <a:schemeClr val="tx1"/>
              </a:solidFill>
            </a:endParaRPr>
          </a:p>
          <a:p>
            <a:r>
              <a:rPr lang="en-US" altLang="zh-CN" sz="3200" b="1" dirty="0" smtClean="0">
                <a:solidFill>
                  <a:schemeClr val="tx1"/>
                </a:solidFill>
              </a:rPr>
              <a:t>3.</a:t>
            </a:r>
            <a:r>
              <a:rPr lang="zh-CN" altLang="en-US" sz="3200" b="1" dirty="0" smtClean="0">
                <a:solidFill>
                  <a:schemeClr val="tx1"/>
                </a:solidFill>
              </a:rPr>
              <a:t>进程之间的消息传递</a:t>
            </a:r>
            <a:endParaRPr lang="en-US" altLang="zh-CN" sz="3200" b="1" dirty="0" smtClean="0">
              <a:solidFill>
                <a:schemeClr val="tx1"/>
              </a:solidFill>
            </a:endParaRPr>
          </a:p>
          <a:p>
            <a:r>
              <a:rPr lang="en-US" altLang="zh-CN" sz="3200" b="1" dirty="0" smtClean="0">
                <a:solidFill>
                  <a:schemeClr val="tx1"/>
                </a:solidFill>
              </a:rPr>
              <a:t>4.</a:t>
            </a:r>
            <a:r>
              <a:rPr lang="zh-CN" altLang="en-US" sz="3200" b="1" dirty="0" smtClean="0">
                <a:solidFill>
                  <a:schemeClr val="tx1"/>
                </a:solidFill>
              </a:rPr>
              <a:t>强制进程间的内存共享</a:t>
            </a:r>
            <a:endParaRPr lang="en-US" altLang="zh-CN" sz="3200" b="1" dirty="0" smtClean="0">
              <a:solidFill>
                <a:schemeClr val="tx1"/>
              </a:solidFill>
            </a:endParaRPr>
          </a:p>
          <a:p>
            <a:r>
              <a:rPr lang="en-US" altLang="zh-CN" sz="3200" b="1" dirty="0" smtClean="0">
                <a:solidFill>
                  <a:schemeClr val="tx1"/>
                </a:solidFill>
              </a:rPr>
              <a:t>5.</a:t>
            </a:r>
            <a:r>
              <a:rPr lang="zh-CN" altLang="en-US" sz="3200" b="1" dirty="0" smtClean="0">
                <a:solidFill>
                  <a:schemeClr val="tx1"/>
                </a:solidFill>
              </a:rPr>
              <a:t>多进程锁</a:t>
            </a:r>
            <a:endParaRPr lang="en-US" altLang="zh-CN" sz="3200" b="1" dirty="0" smtClean="0">
              <a:solidFill>
                <a:schemeClr val="tx1"/>
              </a:solidFill>
            </a:endParaRPr>
          </a:p>
          <a:p>
            <a:endParaRPr lang="zh-CN" altLang="en-US" dirty="0"/>
          </a:p>
        </p:txBody>
      </p:sp>
    </p:spTree>
    <p:extLst>
      <p:ext uri="{BB962C8B-B14F-4D97-AF65-F5344CB8AC3E}">
        <p14:creationId xmlns:p14="http://schemas.microsoft.com/office/powerpoint/2010/main" val="72256400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79</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en-US" altLang="zh-CN" b="1" dirty="0" smtClean="0"/>
              <a:t>Tips</a:t>
            </a:r>
            <a:endParaRPr kumimoji="1" lang="zh-CN" altLang="en-US" b="1" dirty="0"/>
          </a:p>
        </p:txBody>
      </p:sp>
      <p:sp>
        <p:nvSpPr>
          <p:cNvPr id="9" name="内容占位符 2"/>
          <p:cNvSpPr txBox="1">
            <a:spLocks/>
          </p:cNvSpPr>
          <p:nvPr/>
        </p:nvSpPr>
        <p:spPr>
          <a:xfrm>
            <a:off x="1097280" y="1845733"/>
            <a:ext cx="10058400" cy="1400387"/>
          </a:xfrm>
          <a:prstGeom prst="rect">
            <a:avLst/>
          </a:prstGeom>
        </p:spPr>
        <p:txBody>
          <a:bodyPr vert="horz" lIns="0" tIns="45720" rIns="0" bIns="45720" rtlCol="0">
            <a:normAutofit fontScale="4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20000"/>
              </a:lnSpc>
            </a:pPr>
            <a:r>
              <a:rPr lang="zh-CN" altLang="en-US" sz="4000" b="1" dirty="0" smtClean="0">
                <a:solidFill>
                  <a:srgbClr val="FF0000"/>
                </a:solidFill>
              </a:rPr>
              <a:t>友情提示：</a:t>
            </a:r>
            <a:endParaRPr lang="en-US" altLang="zh-CN" sz="4000" b="1" dirty="0" smtClean="0">
              <a:solidFill>
                <a:srgbClr val="FF0000"/>
              </a:solidFill>
            </a:endParaRPr>
          </a:p>
          <a:p>
            <a:pPr>
              <a:lnSpc>
                <a:spcPct val="120000"/>
              </a:lnSpc>
            </a:pPr>
            <a:r>
              <a:rPr lang="en-US" altLang="zh-CN" sz="4000" b="1" dirty="0" smtClean="0">
                <a:solidFill>
                  <a:srgbClr val="FF0000"/>
                </a:solidFill>
              </a:rPr>
              <a:t>multiprocessing</a:t>
            </a:r>
            <a:r>
              <a:rPr lang="zh-CN" altLang="en-US" sz="4000" b="1" dirty="0" smtClean="0">
                <a:solidFill>
                  <a:srgbClr val="FF0000"/>
                </a:solidFill>
              </a:rPr>
              <a:t>的很大一部份与</a:t>
            </a:r>
            <a:r>
              <a:rPr lang="en-US" altLang="zh-CN" sz="4000" b="1" dirty="0" smtClean="0">
                <a:solidFill>
                  <a:srgbClr val="FF0000"/>
                </a:solidFill>
              </a:rPr>
              <a:t>threading</a:t>
            </a:r>
            <a:r>
              <a:rPr lang="zh-CN" altLang="en-US" sz="4000" b="1" dirty="0" smtClean="0">
                <a:solidFill>
                  <a:srgbClr val="FF0000"/>
                </a:solidFill>
              </a:rPr>
              <a:t>使用同一套</a:t>
            </a:r>
            <a:r>
              <a:rPr lang="en-US" altLang="zh-CN" sz="4000" b="1" dirty="0" smtClean="0">
                <a:solidFill>
                  <a:srgbClr val="FF0000"/>
                </a:solidFill>
              </a:rPr>
              <a:t>API</a:t>
            </a:r>
            <a:r>
              <a:rPr lang="zh-CN" altLang="en-US" sz="4000" b="1" dirty="0" smtClean="0">
                <a:solidFill>
                  <a:srgbClr val="FF0000"/>
                </a:solidFill>
              </a:rPr>
              <a:t>，只不过换到了多进程的情境。</a:t>
            </a:r>
            <a:endParaRPr lang="en-US" altLang="zh-CN" sz="4000" b="1" dirty="0" smtClean="0">
              <a:solidFill>
                <a:srgbClr val="FF0000"/>
              </a:solidFill>
            </a:endParaRPr>
          </a:p>
          <a:p>
            <a:pPr>
              <a:lnSpc>
                <a:spcPct val="120000"/>
              </a:lnSpc>
            </a:pPr>
            <a:r>
              <a:rPr lang="zh-CN" altLang="en-US" sz="4000" b="1" dirty="0" smtClean="0">
                <a:solidFill>
                  <a:srgbClr val="FF0000"/>
                </a:solidFill>
              </a:rPr>
              <a:t>但在使用这些共享</a:t>
            </a:r>
            <a:r>
              <a:rPr lang="en-US" altLang="zh-CN" sz="4000" b="1" dirty="0" smtClean="0">
                <a:solidFill>
                  <a:srgbClr val="FF0000"/>
                </a:solidFill>
              </a:rPr>
              <a:t>API</a:t>
            </a:r>
            <a:r>
              <a:rPr lang="zh-CN" altLang="en-US" sz="4000" b="1" dirty="0" smtClean="0">
                <a:solidFill>
                  <a:srgbClr val="FF0000"/>
                </a:solidFill>
              </a:rPr>
              <a:t>的时候，我们要注意以下几点</a:t>
            </a:r>
            <a:r>
              <a:rPr lang="en-US" altLang="zh-CN" sz="4000" b="1" dirty="0" smtClean="0">
                <a:solidFill>
                  <a:srgbClr val="FF0000"/>
                </a:solidFill>
              </a:rPr>
              <a:t>:</a:t>
            </a:r>
          </a:p>
          <a:p>
            <a:endParaRPr lang="zh-CN" altLang="en-US" dirty="0"/>
          </a:p>
        </p:txBody>
      </p:sp>
      <p:sp>
        <p:nvSpPr>
          <p:cNvPr id="10" name="文本框 9"/>
          <p:cNvSpPr txBox="1"/>
          <p:nvPr/>
        </p:nvSpPr>
        <p:spPr>
          <a:xfrm>
            <a:off x="1097280" y="3381364"/>
            <a:ext cx="10058400" cy="3139321"/>
          </a:xfrm>
          <a:prstGeom prst="rect">
            <a:avLst/>
          </a:prstGeom>
          <a:noFill/>
        </p:spPr>
        <p:txBody>
          <a:bodyPr wrap="square" rtlCol="0">
            <a:spAutoFit/>
          </a:bodyPr>
          <a:lstStyle/>
          <a:p>
            <a:r>
              <a:rPr lang="zh-CN" altLang="en-US" sz="2000" dirty="0" smtClean="0"/>
              <a:t>●  僵尸进程</a:t>
            </a:r>
          </a:p>
          <a:p>
            <a:r>
              <a:rPr lang="zh-CN" altLang="en-US" sz="2000" dirty="0"/>
              <a:t>●  </a:t>
            </a:r>
            <a:r>
              <a:rPr lang="zh-CN" altLang="en-US" sz="2000" dirty="0" smtClean="0"/>
              <a:t>死锁问题</a:t>
            </a:r>
          </a:p>
          <a:p>
            <a:r>
              <a:rPr lang="en-US" altLang="zh-CN" sz="2000" dirty="0" smtClean="0"/>
              <a:t>●</a:t>
            </a:r>
            <a:r>
              <a:rPr lang="zh-CN" altLang="en-US" sz="2000" dirty="0" smtClean="0"/>
              <a:t>   </a:t>
            </a:r>
            <a:r>
              <a:rPr lang="en-US" altLang="zh-CN" sz="2000" dirty="0" smtClean="0"/>
              <a:t>multiprocessing</a:t>
            </a:r>
            <a:r>
              <a:rPr lang="zh-CN" altLang="en-US" sz="2000" dirty="0"/>
              <a:t>提供了</a:t>
            </a:r>
            <a:r>
              <a:rPr lang="en-US" altLang="zh-CN" sz="2000" dirty="0"/>
              <a:t>threading</a:t>
            </a:r>
            <a:r>
              <a:rPr lang="zh-CN" altLang="en-US" sz="2000" dirty="0"/>
              <a:t>包中没有的</a:t>
            </a:r>
            <a:r>
              <a:rPr lang="en-US" altLang="zh-CN" sz="2000" dirty="0"/>
              <a:t>IPC(</a:t>
            </a:r>
            <a:r>
              <a:rPr lang="zh-CN" altLang="en-US" sz="2000" dirty="0"/>
              <a:t>比如</a:t>
            </a:r>
            <a:r>
              <a:rPr lang="en-US" altLang="zh-CN" sz="2000" dirty="0"/>
              <a:t>Pipe</a:t>
            </a:r>
            <a:r>
              <a:rPr lang="zh-CN" altLang="en-US" sz="2000" dirty="0"/>
              <a:t>和</a:t>
            </a:r>
            <a:r>
              <a:rPr lang="en-US" altLang="zh-CN" sz="2000" dirty="0"/>
              <a:t>Queue)</a:t>
            </a:r>
            <a:r>
              <a:rPr lang="zh-CN" altLang="en-US" sz="2000" dirty="0"/>
              <a:t>，效率上更高。应优先考虑</a:t>
            </a:r>
            <a:r>
              <a:rPr lang="en-US" altLang="zh-CN" sz="2000" dirty="0"/>
              <a:t>Pipe</a:t>
            </a:r>
            <a:r>
              <a:rPr lang="zh-CN" altLang="en-US" sz="2000" dirty="0"/>
              <a:t>和</a:t>
            </a:r>
            <a:r>
              <a:rPr lang="en-US" altLang="zh-CN" sz="2000" dirty="0"/>
              <a:t>Queue</a:t>
            </a:r>
            <a:r>
              <a:rPr lang="zh-CN" altLang="en-US" sz="2000" dirty="0"/>
              <a:t>，避免使用</a:t>
            </a:r>
            <a:r>
              <a:rPr lang="en-US" altLang="zh-CN" sz="2000" dirty="0"/>
              <a:t>Lock/Event/Semaphore/Condition</a:t>
            </a:r>
            <a:r>
              <a:rPr lang="zh-CN" altLang="en-US" sz="2000" dirty="0"/>
              <a:t>等同步方式 </a:t>
            </a:r>
            <a:r>
              <a:rPr lang="en-US" altLang="zh-CN" sz="2000" dirty="0"/>
              <a:t>(</a:t>
            </a:r>
            <a:r>
              <a:rPr lang="zh-CN" altLang="en-US" sz="2000" dirty="0"/>
              <a:t>因为它们占据的不是用户进程的资源</a:t>
            </a:r>
            <a:r>
              <a:rPr lang="en-US" altLang="zh-CN" sz="2000" dirty="0"/>
              <a:t>)</a:t>
            </a:r>
            <a:r>
              <a:rPr lang="zh-CN" altLang="en-US" sz="2000" dirty="0"/>
              <a:t>。</a:t>
            </a:r>
          </a:p>
          <a:p>
            <a:r>
              <a:rPr lang="zh-CN" altLang="en-US" sz="2000" dirty="0" smtClean="0"/>
              <a:t>●  多</a:t>
            </a:r>
            <a:r>
              <a:rPr lang="zh-CN" altLang="en-US" sz="2000" dirty="0"/>
              <a:t>进程应该避免共享资源。在多线程中，我们可以比较容易地共享</a:t>
            </a:r>
            <a:r>
              <a:rPr lang="zh-CN" altLang="en-US" sz="2000" dirty="0" smtClean="0"/>
              <a:t>资源。</a:t>
            </a:r>
            <a:r>
              <a:rPr lang="zh-CN" altLang="en-US" sz="2000" dirty="0"/>
              <a:t>在多进程情况下，由于每个进程有自己独立的内存空间，以上方法并不合适。此时我们可以通过共享内存和</a:t>
            </a:r>
            <a:r>
              <a:rPr lang="en-US" altLang="zh-CN" sz="2000" dirty="0"/>
              <a:t>Manager</a:t>
            </a:r>
            <a:r>
              <a:rPr lang="zh-CN" altLang="en-US" sz="2000" dirty="0"/>
              <a:t>的方法来共享资源。但这样做提高了程序的复杂度，并因为同步的需要而降低了程序的效率。</a:t>
            </a:r>
          </a:p>
          <a:p>
            <a:endParaRPr lang="zh-CN" altLang="en-US" dirty="0"/>
          </a:p>
        </p:txBody>
      </p:sp>
    </p:spTree>
    <p:extLst>
      <p:ext uri="{BB962C8B-B14F-4D97-AF65-F5344CB8AC3E}">
        <p14:creationId xmlns:p14="http://schemas.microsoft.com/office/powerpoint/2010/main" val="15101077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10" name="图片 9"/>
          <p:cNvPicPr>
            <a:picLocks noChangeAspect="1"/>
          </p:cNvPicPr>
          <p:nvPr/>
        </p:nvPicPr>
        <p:blipFill>
          <a:blip r:embed="rId3"/>
          <a:stretch>
            <a:fillRect/>
          </a:stretch>
        </p:blipFill>
        <p:spPr>
          <a:xfrm>
            <a:off x="2612929" y="1845734"/>
            <a:ext cx="5799338" cy="3898444"/>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
        <p:nvSpPr>
          <p:cNvPr id="12" name="文本框 11"/>
          <p:cNvSpPr txBox="1"/>
          <p:nvPr/>
        </p:nvSpPr>
        <p:spPr>
          <a:xfrm>
            <a:off x="8954815" y="5744178"/>
            <a:ext cx="3502858" cy="369332"/>
          </a:xfrm>
          <a:prstGeom prst="rect">
            <a:avLst/>
          </a:prstGeom>
          <a:noFill/>
        </p:spPr>
        <p:txBody>
          <a:bodyPr wrap="square" rtlCol="0">
            <a:spAutoFit/>
          </a:bodyPr>
          <a:lstStyle/>
          <a:p>
            <a:r>
              <a:rPr kumimoji="1" lang="en-US" altLang="zh-CN" b="1" dirty="0" smtClean="0"/>
              <a:t>TCP</a:t>
            </a:r>
            <a:r>
              <a:rPr kumimoji="1" lang="zh-CN" altLang="en-US" b="1" dirty="0" smtClean="0"/>
              <a:t>／</a:t>
            </a:r>
            <a:r>
              <a:rPr kumimoji="1" lang="en-US" altLang="zh-CN" b="1" dirty="0" smtClean="0"/>
              <a:t>IP</a:t>
            </a:r>
            <a:r>
              <a:rPr kumimoji="1" lang="zh-CN" altLang="en-US" b="1" dirty="0" smtClean="0"/>
              <a:t>三次握手</a:t>
            </a:r>
            <a:endParaRPr kumimoji="1" lang="zh-CN" altLang="en-US" b="1" dirty="0"/>
          </a:p>
        </p:txBody>
      </p:sp>
    </p:spTree>
    <p:extLst>
      <p:ext uri="{BB962C8B-B14F-4D97-AF65-F5344CB8AC3E}">
        <p14:creationId xmlns:p14="http://schemas.microsoft.com/office/powerpoint/2010/main" val="70294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80</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目前主流的并发技术</a:t>
            </a:r>
            <a:endParaRPr kumimoji="1" lang="zh-CN" altLang="en-US" b="1" dirty="0"/>
          </a:p>
        </p:txBody>
      </p:sp>
      <p:sp>
        <p:nvSpPr>
          <p:cNvPr id="10" name="文本框 9"/>
          <p:cNvSpPr txBox="1"/>
          <p:nvPr/>
        </p:nvSpPr>
        <p:spPr>
          <a:xfrm>
            <a:off x="968609" y="2667412"/>
            <a:ext cx="10315741" cy="954107"/>
          </a:xfrm>
          <a:prstGeom prst="rect">
            <a:avLst/>
          </a:prstGeom>
          <a:noFill/>
        </p:spPr>
        <p:txBody>
          <a:bodyPr wrap="square" rtlCol="0">
            <a:spAutoFit/>
          </a:bodyPr>
          <a:lstStyle/>
          <a:p>
            <a:r>
              <a:rPr lang="zh-CN" altLang="en-US" sz="3200" b="1" dirty="0" smtClean="0"/>
              <a:t>千万级并发实现的秘密</a:t>
            </a:r>
          </a:p>
          <a:p>
            <a:r>
              <a:rPr lang="zh-CN" altLang="en-US" sz="2400" dirty="0" smtClean="0"/>
              <a:t>                                                                                              </a:t>
            </a:r>
            <a:r>
              <a:rPr lang="en-US" altLang="zh-CN" sz="2400" dirty="0" smtClean="0"/>
              <a:t>————</a:t>
            </a:r>
            <a:r>
              <a:rPr lang="zh-CN" altLang="en-US" sz="2400" dirty="0" smtClean="0"/>
              <a:t>事件驱动并发模型</a:t>
            </a:r>
            <a:endParaRPr lang="zh-CN" altLang="en-US" sz="2000" dirty="0"/>
          </a:p>
        </p:txBody>
      </p:sp>
    </p:spTree>
    <p:extLst>
      <p:ext uri="{BB962C8B-B14F-4D97-AF65-F5344CB8AC3E}">
        <p14:creationId xmlns:p14="http://schemas.microsoft.com/office/powerpoint/2010/main" val="52282161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81</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10" name="文本框 9"/>
          <p:cNvSpPr txBox="1"/>
          <p:nvPr/>
        </p:nvSpPr>
        <p:spPr>
          <a:xfrm>
            <a:off x="5407360" y="3156143"/>
            <a:ext cx="1939371" cy="923330"/>
          </a:xfrm>
          <a:prstGeom prst="rect">
            <a:avLst/>
          </a:prstGeom>
          <a:noFill/>
        </p:spPr>
        <p:txBody>
          <a:bodyPr wrap="square" rtlCol="0">
            <a:spAutoFit/>
          </a:bodyPr>
          <a:lstStyle/>
          <a:p>
            <a:r>
              <a:rPr lang="en-US" altLang="zh-CN" sz="5400" b="1" dirty="0" smtClean="0"/>
              <a:t>Q</a:t>
            </a:r>
            <a:r>
              <a:rPr lang="zh-CN" altLang="en-US" sz="5400" b="1" dirty="0" smtClean="0"/>
              <a:t> </a:t>
            </a:r>
            <a:r>
              <a:rPr lang="en-US" altLang="zh-CN" sz="5400" b="1" dirty="0" smtClean="0"/>
              <a:t>&amp;</a:t>
            </a:r>
            <a:r>
              <a:rPr lang="zh-CN" altLang="en-US" sz="5400" b="1" dirty="0" smtClean="0"/>
              <a:t> </a:t>
            </a:r>
            <a:r>
              <a:rPr lang="en-US" altLang="zh-CN" sz="5400" b="1" dirty="0" smtClean="0"/>
              <a:t>A</a:t>
            </a:r>
            <a:endParaRPr lang="zh-CN" altLang="en-US" sz="4000" dirty="0"/>
          </a:p>
        </p:txBody>
      </p:sp>
    </p:spTree>
    <p:extLst>
      <p:ext uri="{BB962C8B-B14F-4D97-AF65-F5344CB8AC3E}">
        <p14:creationId xmlns:p14="http://schemas.microsoft.com/office/powerpoint/2010/main" val="153276907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82</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标准库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339344"/>
            <a:ext cx="10058400" cy="4023360"/>
          </a:xfrm>
        </p:spPr>
        <p:txBody>
          <a:bodyPr>
            <a:normAutofit/>
          </a:bodyPr>
          <a:lstStyle/>
          <a:p>
            <a:r>
              <a:rPr lang="en-US" altLang="zh-CN" sz="2800" dirty="0"/>
              <a:t>Python</a:t>
            </a:r>
            <a:r>
              <a:rPr lang="zh-CN" altLang="en-US" sz="2800" dirty="0"/>
              <a:t>有一套很有用的标准库</a:t>
            </a:r>
            <a:r>
              <a:rPr lang="en-US" altLang="zh-CN" sz="2800" dirty="0"/>
              <a:t>(standard library)</a:t>
            </a:r>
            <a:r>
              <a:rPr lang="zh-CN" altLang="en-US" sz="2800" dirty="0"/>
              <a:t>。标准库会随着</a:t>
            </a:r>
            <a:r>
              <a:rPr lang="en-US" altLang="zh-CN" sz="2800" dirty="0"/>
              <a:t>Python</a:t>
            </a:r>
            <a:r>
              <a:rPr lang="zh-CN" altLang="en-US" sz="2800" dirty="0"/>
              <a:t>解释器，一起安装在你的电脑中的。它是</a:t>
            </a:r>
            <a:r>
              <a:rPr lang="en-US" altLang="zh-CN" sz="2800" dirty="0"/>
              <a:t>Python</a:t>
            </a:r>
            <a:r>
              <a:rPr lang="zh-CN" altLang="en-US" sz="2800" dirty="0"/>
              <a:t>的一个组成部分。这些标准库是</a:t>
            </a:r>
            <a:r>
              <a:rPr lang="en-US" altLang="zh-CN" sz="2800" dirty="0"/>
              <a:t>Python</a:t>
            </a:r>
            <a:r>
              <a:rPr lang="zh-CN" altLang="en-US" sz="2800" dirty="0"/>
              <a:t>为你准备好的利器，可以让编程事半功倍。</a:t>
            </a:r>
          </a:p>
        </p:txBody>
      </p:sp>
      <p:sp>
        <p:nvSpPr>
          <p:cNvPr id="9" name="文本框 8"/>
          <p:cNvSpPr txBox="1"/>
          <p:nvPr/>
        </p:nvSpPr>
        <p:spPr>
          <a:xfrm>
            <a:off x="3434574" y="4528050"/>
            <a:ext cx="5497417"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dirty="0" smtClean="0"/>
              <a:t>Python</a:t>
            </a:r>
            <a:r>
              <a:rPr lang="zh-CN" altLang="en-US" dirty="0" smtClean="0"/>
              <a:t>是一门“连电池都包括在内”的强悍开发语言</a:t>
            </a:r>
            <a:endParaRPr lang="zh-CN" altLang="en-US" dirty="0"/>
          </a:p>
        </p:txBody>
      </p:sp>
    </p:spTree>
    <p:extLst>
      <p:ext uri="{BB962C8B-B14F-4D97-AF65-F5344CB8AC3E}">
        <p14:creationId xmlns:p14="http://schemas.microsoft.com/office/powerpoint/2010/main" val="105543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83</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—OS</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154083" y="1907727"/>
            <a:ext cx="10058400" cy="4023360"/>
          </a:xfrm>
        </p:spPr>
        <p:txBody>
          <a:bodyPr/>
          <a:lstStyle/>
          <a:p>
            <a:r>
              <a:rPr lang="en-US" altLang="zh-CN" dirty="0" smtClean="0"/>
              <a:t>OS</a:t>
            </a:r>
            <a:r>
              <a:rPr lang="zh-CN" altLang="en-US" dirty="0" smtClean="0"/>
              <a:t>模块主要是针对操作系统级别文件目录等操作。（支持跨平台）</a:t>
            </a:r>
            <a:endParaRPr lang="en-US" altLang="zh-CN" dirty="0" smtClean="0"/>
          </a:p>
          <a:p>
            <a:r>
              <a:rPr lang="en-US" altLang="zh-CN" dirty="0" err="1" smtClean="0"/>
              <a:t>os.getcwd</a:t>
            </a:r>
            <a:r>
              <a:rPr lang="en-US" altLang="zh-CN" dirty="0" smtClean="0"/>
              <a:t>()     </a:t>
            </a:r>
            <a:r>
              <a:rPr lang="zh-CN" altLang="en-US" dirty="0" smtClean="0"/>
              <a:t>获取当前目录</a:t>
            </a:r>
            <a:endParaRPr lang="en-US" altLang="zh-CN" dirty="0" smtClean="0"/>
          </a:p>
          <a:p>
            <a:r>
              <a:rPr lang="en-US" altLang="zh-CN" dirty="0" err="1" smtClean="0"/>
              <a:t>os.mkdir</a:t>
            </a:r>
            <a:r>
              <a:rPr lang="en-US" altLang="zh-CN" dirty="0" smtClean="0"/>
              <a:t>()        </a:t>
            </a:r>
            <a:r>
              <a:rPr lang="zh-CN" altLang="en-US" dirty="0" smtClean="0"/>
              <a:t>新建目录</a:t>
            </a:r>
            <a:endParaRPr lang="en-US" altLang="zh-CN" dirty="0" smtClean="0"/>
          </a:p>
          <a:p>
            <a:r>
              <a:rPr lang="en-US" altLang="zh-CN" dirty="0" err="1" smtClean="0"/>
              <a:t>os.listdir</a:t>
            </a:r>
            <a:r>
              <a:rPr lang="en-US" altLang="zh-CN" dirty="0" smtClean="0"/>
              <a:t>()         </a:t>
            </a:r>
            <a:r>
              <a:rPr lang="zh-CN" altLang="en-US" dirty="0" smtClean="0"/>
              <a:t>显示当前目录</a:t>
            </a:r>
            <a:r>
              <a:rPr lang="en-US" altLang="zh-CN" dirty="0" smtClean="0"/>
              <a:t>   (</a:t>
            </a:r>
            <a:r>
              <a:rPr lang="zh-CN" altLang="en-US" dirty="0" smtClean="0"/>
              <a:t>轻量级访问目录的方法</a:t>
            </a:r>
            <a:r>
              <a:rPr lang="en-US" altLang="zh-CN" dirty="0" smtClean="0"/>
              <a:t>)</a:t>
            </a:r>
          </a:p>
          <a:p>
            <a:r>
              <a:rPr lang="en-US" altLang="zh-CN" dirty="0" err="1" smtClean="0"/>
              <a:t>os.stat</a:t>
            </a:r>
            <a:r>
              <a:rPr lang="en-US" altLang="zh-CN" dirty="0" smtClean="0"/>
              <a:t>()            </a:t>
            </a:r>
            <a:r>
              <a:rPr lang="zh-CN" altLang="en-US" dirty="0" smtClean="0"/>
              <a:t>目录属性</a:t>
            </a:r>
            <a:endParaRPr lang="en-US" altLang="zh-CN" dirty="0" smtClean="0"/>
          </a:p>
          <a:p>
            <a:r>
              <a:rPr lang="en-US" altLang="zh-CN" dirty="0" err="1" smtClean="0"/>
              <a:t>os.rename</a:t>
            </a:r>
            <a:r>
              <a:rPr lang="en-US" altLang="zh-CN" dirty="0" smtClean="0"/>
              <a:t>()        </a:t>
            </a:r>
            <a:r>
              <a:rPr lang="zh-CN" altLang="en-US" dirty="0" smtClean="0"/>
              <a:t>重命名</a:t>
            </a:r>
            <a:endParaRPr lang="en-US" altLang="zh-CN" dirty="0" smtClean="0"/>
          </a:p>
          <a:p>
            <a:r>
              <a:rPr lang="en-US" altLang="zh-CN" dirty="0" err="1" smtClean="0"/>
              <a:t>os.rmdir</a:t>
            </a:r>
            <a:r>
              <a:rPr lang="en-US" altLang="zh-CN" dirty="0" smtClean="0"/>
              <a:t>()             </a:t>
            </a:r>
            <a:r>
              <a:rPr lang="zh-CN" altLang="en-US" dirty="0" smtClean="0"/>
              <a:t>删除目录</a:t>
            </a:r>
            <a:endParaRPr lang="en-US" altLang="zh-CN" dirty="0" smtClean="0"/>
          </a:p>
          <a:p>
            <a:r>
              <a:rPr lang="en-US" altLang="zh-CN" dirty="0" err="1" smtClean="0"/>
              <a:t>os.chdir</a:t>
            </a:r>
            <a:r>
              <a:rPr lang="en-US" altLang="zh-CN" dirty="0" smtClean="0"/>
              <a:t>()           </a:t>
            </a:r>
            <a:r>
              <a:rPr lang="zh-CN" altLang="en-US" dirty="0" smtClean="0"/>
              <a:t>切换当前目录</a:t>
            </a:r>
            <a:r>
              <a:rPr lang="en-US" altLang="zh-CN" dirty="0" smtClean="0"/>
              <a:t>             </a:t>
            </a:r>
          </a:p>
          <a:p>
            <a:endParaRPr lang="en-US" altLang="zh-CN" dirty="0" smtClean="0"/>
          </a:p>
        </p:txBody>
      </p:sp>
    </p:spTree>
    <p:extLst>
      <p:ext uri="{BB962C8B-B14F-4D97-AF65-F5344CB8AC3E}">
        <p14:creationId xmlns:p14="http://schemas.microsoft.com/office/powerpoint/2010/main" val="7383069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84</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—OS</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154083" y="1907727"/>
            <a:ext cx="10058400" cy="4023360"/>
          </a:xfrm>
        </p:spPr>
        <p:txBody>
          <a:bodyPr/>
          <a:lstStyle/>
          <a:p>
            <a:r>
              <a:rPr lang="zh-CN" altLang="en-US" dirty="0"/>
              <a:t>遍历</a:t>
            </a:r>
            <a:r>
              <a:rPr lang="zh-CN" altLang="en-US" dirty="0" smtClean="0"/>
              <a:t>目录</a:t>
            </a:r>
          </a:p>
          <a:p>
            <a:endParaRPr lang="zh-CN" altLang="en-US" dirty="0"/>
          </a:p>
          <a:p>
            <a:endParaRPr lang="en-US" altLang="zh-CN" dirty="0" smtClean="0"/>
          </a:p>
        </p:txBody>
      </p:sp>
      <p:sp>
        <p:nvSpPr>
          <p:cNvPr id="7" name="内容占位符 2"/>
          <p:cNvSpPr txBox="1">
            <a:spLocks/>
          </p:cNvSpPr>
          <p:nvPr/>
        </p:nvSpPr>
        <p:spPr>
          <a:xfrm>
            <a:off x="1097280" y="2572243"/>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mtClean="0"/>
              <a:t>os.walk(‘path’)</a:t>
            </a:r>
          </a:p>
          <a:p>
            <a:r>
              <a:rPr lang="en-US" altLang="zh-CN" smtClean="0"/>
              <a:t>      </a:t>
            </a:r>
            <a:r>
              <a:rPr lang="zh-CN" altLang="en-US" smtClean="0"/>
              <a:t>主要作用是访问操作系统中的目录，其中</a:t>
            </a:r>
            <a:r>
              <a:rPr lang="en-US" altLang="zh-CN" smtClean="0"/>
              <a:t>top</a:t>
            </a:r>
            <a:r>
              <a:rPr lang="zh-CN" altLang="en-US" smtClean="0"/>
              <a:t>是代表文件路径</a:t>
            </a:r>
            <a:endParaRPr lang="en-US" altLang="zh-CN" smtClean="0"/>
          </a:p>
          <a:p>
            <a:endParaRPr lang="en-US" altLang="zh-CN" smtClean="0"/>
          </a:p>
          <a:p>
            <a:pPr marL="0" indent="0">
              <a:buFont typeface="Calibri" panose="020F0502020204030204" pitchFamily="34" charset="0"/>
              <a:buNone/>
            </a:pPr>
            <a:endParaRPr lang="en-US" altLang="zh-CN" dirty="0" smtClean="0"/>
          </a:p>
        </p:txBody>
      </p:sp>
      <p:sp>
        <p:nvSpPr>
          <p:cNvPr id="8" name="文本框 7"/>
          <p:cNvSpPr txBox="1"/>
          <p:nvPr/>
        </p:nvSpPr>
        <p:spPr>
          <a:xfrm>
            <a:off x="1097280" y="3845259"/>
            <a:ext cx="9963655" cy="1477328"/>
          </a:xfrm>
          <a:prstGeom prst="rect">
            <a:avLst/>
          </a:prstGeom>
          <a:noFill/>
        </p:spPr>
        <p:txBody>
          <a:bodyPr wrap="square" rtlCol="0">
            <a:spAutoFit/>
          </a:bodyPr>
          <a:lstStyle/>
          <a:p>
            <a:r>
              <a:rPr lang="en-US" altLang="zh-CN" b="1" dirty="0"/>
              <a:t>for</a:t>
            </a:r>
            <a:r>
              <a:rPr lang="en-US" altLang="zh-CN" dirty="0"/>
              <a:t> root, </a:t>
            </a:r>
            <a:r>
              <a:rPr lang="en-US" altLang="zh-CN" dirty="0" err="1"/>
              <a:t>dirs</a:t>
            </a:r>
            <a:r>
              <a:rPr lang="en-US" altLang="zh-CN" dirty="0"/>
              <a:t>, files </a:t>
            </a:r>
            <a:r>
              <a:rPr lang="en-US" altLang="zh-CN" b="1" dirty="0"/>
              <a:t>in</a:t>
            </a:r>
            <a:r>
              <a:rPr lang="en-US" altLang="zh-CN" dirty="0"/>
              <a:t> </a:t>
            </a:r>
            <a:r>
              <a:rPr lang="en-US" altLang="zh-CN" dirty="0" err="1"/>
              <a:t>os.walk</a:t>
            </a:r>
            <a:r>
              <a:rPr lang="en-US" altLang="zh-CN" dirty="0" smtClean="0"/>
              <a:t>('/</a:t>
            </a:r>
            <a:r>
              <a:rPr lang="en-US" altLang="zh-CN" dirty="0" err="1" smtClean="0"/>
              <a:t>tmp</a:t>
            </a:r>
            <a:r>
              <a:rPr lang="en-US" altLang="zh-CN" dirty="0" smtClean="0"/>
              <a:t>'):</a:t>
            </a:r>
            <a:r>
              <a:rPr lang="en-US" altLang="zh-CN" dirty="0"/>
              <a:t>  </a:t>
            </a:r>
          </a:p>
          <a:p>
            <a:r>
              <a:rPr lang="en-US" altLang="zh-CN" dirty="0"/>
              <a:t>    </a:t>
            </a:r>
            <a:r>
              <a:rPr lang="en-US" altLang="zh-CN" b="1" dirty="0"/>
              <a:t>print</a:t>
            </a:r>
            <a:r>
              <a:rPr lang="en-US" altLang="zh-CN" dirty="0"/>
              <a:t> root   #</a:t>
            </a:r>
            <a:r>
              <a:rPr lang="zh-CN" altLang="en-US" dirty="0"/>
              <a:t>当前遍历到的目录的根  </a:t>
            </a:r>
          </a:p>
          <a:p>
            <a:r>
              <a:rPr lang="zh-CN" altLang="en-US" dirty="0"/>
              <a:t>    </a:t>
            </a:r>
            <a:r>
              <a:rPr lang="en-US" altLang="zh-CN" b="1" dirty="0"/>
              <a:t>print</a:t>
            </a:r>
            <a:r>
              <a:rPr lang="en-US" altLang="zh-CN" dirty="0"/>
              <a:t> </a:t>
            </a:r>
            <a:r>
              <a:rPr lang="en-US" altLang="zh-CN" dirty="0" err="1"/>
              <a:t>dirs</a:t>
            </a:r>
            <a:r>
              <a:rPr lang="en-US" altLang="zh-CN" dirty="0"/>
              <a:t>   #</a:t>
            </a:r>
            <a:r>
              <a:rPr lang="zh-CN" altLang="en-US" dirty="0"/>
              <a:t>当前遍历到的目录的根下的所有目录  </a:t>
            </a:r>
          </a:p>
          <a:p>
            <a:r>
              <a:rPr lang="zh-CN" altLang="en-US" dirty="0"/>
              <a:t>    </a:t>
            </a:r>
            <a:r>
              <a:rPr lang="en-US" altLang="zh-CN" b="1" dirty="0"/>
              <a:t>print</a:t>
            </a:r>
            <a:r>
              <a:rPr lang="en-US" altLang="zh-CN" dirty="0"/>
              <a:t> files  #</a:t>
            </a:r>
            <a:r>
              <a:rPr lang="zh-CN" altLang="en-US" dirty="0"/>
              <a:t>当前遍历到的目录的根下的所有文件 </a:t>
            </a:r>
          </a:p>
          <a:p>
            <a:endParaRPr lang="zh-CN" altLang="en-US" dirty="0"/>
          </a:p>
        </p:txBody>
      </p:sp>
    </p:spTree>
    <p:extLst>
      <p:ext uri="{BB962C8B-B14F-4D97-AF65-F5344CB8AC3E}">
        <p14:creationId xmlns:p14="http://schemas.microsoft.com/office/powerpoint/2010/main" val="121664575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a:t>
            </a:r>
            <a:r>
              <a:rPr lang="en-US" altLang="zh-CN" b="1" dirty="0" err="1" smtClean="0"/>
              <a:t>OS.path</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038183" y="1869602"/>
            <a:ext cx="10058400" cy="621893"/>
          </a:xfrm>
        </p:spPr>
        <p:txBody>
          <a:bodyPr/>
          <a:lstStyle/>
          <a:p>
            <a:r>
              <a:rPr lang="en-US" altLang="zh-CN" dirty="0" err="1"/>
              <a:t>os.path</a:t>
            </a:r>
            <a:r>
              <a:rPr lang="zh-CN" altLang="en-US" dirty="0"/>
              <a:t>模块主要用于文件</a:t>
            </a:r>
            <a:r>
              <a:rPr lang="zh-CN" altLang="en-US" dirty="0" smtClean="0"/>
              <a:t>的路径相关属性的获取和处理。</a:t>
            </a:r>
            <a:r>
              <a:rPr lang="zh-CN" altLang="en-US" dirty="0"/>
              <a:t>（支持跨平台）</a:t>
            </a:r>
            <a:endParaRPr lang="en-US" altLang="zh-CN" dirty="0"/>
          </a:p>
          <a:p>
            <a:endParaRPr kumimoji="1" lang="zh-CN" altLang="en-US" dirty="0"/>
          </a:p>
        </p:txBody>
      </p:sp>
      <p:sp>
        <p:nvSpPr>
          <p:cNvPr id="3" name="文本框 2"/>
          <p:cNvSpPr txBox="1"/>
          <p:nvPr/>
        </p:nvSpPr>
        <p:spPr>
          <a:xfrm>
            <a:off x="634798" y="2623737"/>
            <a:ext cx="10977526" cy="2308324"/>
          </a:xfrm>
          <a:prstGeom prst="rect">
            <a:avLst/>
          </a:prstGeom>
          <a:noFill/>
          <a:ln w="57150" cmpd="thickThin">
            <a:solidFill>
              <a:schemeClr val="accent1"/>
            </a:solidFill>
          </a:ln>
        </p:spPr>
        <p:txBody>
          <a:bodyPr wrap="square" rtlCol="0">
            <a:spAutoFit/>
          </a:bodyPr>
          <a:lstStyle/>
          <a:p>
            <a:r>
              <a:rPr lang="en-US" altLang="zh-CN" sz="2400" dirty="0" err="1">
                <a:latin typeface="+mj-ea"/>
                <a:ea typeface="+mj-ea"/>
              </a:rPr>
              <a:t>os.path.abspath</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返回绝对路径</a:t>
            </a:r>
          </a:p>
          <a:p>
            <a:r>
              <a:rPr lang="en-US" altLang="zh-CN" sz="2400" dirty="0" err="1">
                <a:latin typeface="+mj-ea"/>
                <a:ea typeface="+mj-ea"/>
              </a:rPr>
              <a:t>os.path.basename</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返回文件名</a:t>
            </a:r>
          </a:p>
          <a:p>
            <a:r>
              <a:rPr lang="en-US" altLang="zh-CN" sz="2400" dirty="0" err="1" smtClean="0">
                <a:latin typeface="+mj-ea"/>
                <a:ea typeface="+mj-ea"/>
              </a:rPr>
              <a:t>os.path.dirname</a:t>
            </a:r>
            <a:r>
              <a:rPr lang="en-US" altLang="zh-CN" sz="2400" dirty="0" smtClean="0">
                <a:latin typeface="+mj-ea"/>
                <a:ea typeface="+mj-ea"/>
              </a:rPr>
              <a:t>(path</a:t>
            </a:r>
            <a:r>
              <a:rPr lang="en-US" altLang="zh-CN" sz="2400" dirty="0">
                <a:latin typeface="+mj-ea"/>
                <a:ea typeface="+mj-ea"/>
              </a:rPr>
              <a:t>) </a:t>
            </a:r>
            <a:r>
              <a:rPr lang="en-US" altLang="zh-CN" sz="2400" dirty="0" smtClean="0">
                <a:latin typeface="+mj-ea"/>
                <a:ea typeface="+mj-ea"/>
              </a:rPr>
              <a:t>   #</a:t>
            </a:r>
            <a:r>
              <a:rPr lang="zh-CN" altLang="zh-CN" sz="2400" dirty="0">
                <a:latin typeface="+mj-ea"/>
                <a:ea typeface="+mj-ea"/>
              </a:rPr>
              <a:t>返回文件路径</a:t>
            </a:r>
          </a:p>
          <a:p>
            <a:r>
              <a:rPr lang="en-US" altLang="zh-CN" sz="2400" dirty="0" err="1">
                <a:latin typeface="+mj-ea"/>
                <a:ea typeface="+mj-ea"/>
              </a:rPr>
              <a:t>os.path.exists</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路径存在则返回</a:t>
            </a:r>
            <a:r>
              <a:rPr lang="en-US" altLang="zh-CN" sz="2400" dirty="0">
                <a:latin typeface="+mj-ea"/>
                <a:ea typeface="+mj-ea"/>
              </a:rPr>
              <a:t>True,</a:t>
            </a:r>
            <a:r>
              <a:rPr lang="zh-CN" altLang="zh-CN" sz="2400" dirty="0">
                <a:latin typeface="+mj-ea"/>
                <a:ea typeface="+mj-ea"/>
              </a:rPr>
              <a:t>路径损坏返回</a:t>
            </a:r>
            <a:r>
              <a:rPr lang="en-US" altLang="zh-CN" sz="2400" dirty="0" smtClean="0">
                <a:latin typeface="+mj-ea"/>
                <a:ea typeface="+mj-ea"/>
              </a:rPr>
              <a:t>False</a:t>
            </a:r>
          </a:p>
          <a:p>
            <a:r>
              <a:rPr lang="en-US" altLang="zh-CN" sz="2400" dirty="0" err="1">
                <a:latin typeface="+mj-ea"/>
                <a:ea typeface="+mj-ea"/>
              </a:rPr>
              <a:t>os.path.split</a:t>
            </a:r>
            <a:r>
              <a:rPr lang="en-US" altLang="zh-CN" sz="2400" dirty="0">
                <a:latin typeface="+mj-ea"/>
                <a:ea typeface="+mj-ea"/>
              </a:rPr>
              <a:t>(path)  </a:t>
            </a:r>
            <a:r>
              <a:rPr lang="en-US" altLang="zh-CN" sz="2400" dirty="0" smtClean="0">
                <a:latin typeface="+mj-ea"/>
                <a:ea typeface="+mj-ea"/>
              </a:rPr>
              <a:t>    #</a:t>
            </a:r>
            <a:r>
              <a:rPr lang="zh-CN" altLang="zh-CN" sz="2400" dirty="0">
                <a:latin typeface="+mj-ea"/>
                <a:ea typeface="+mj-ea"/>
              </a:rPr>
              <a:t>把路径分割成</a:t>
            </a:r>
            <a:r>
              <a:rPr lang="en-US" altLang="zh-CN" sz="2400" dirty="0" err="1">
                <a:latin typeface="+mj-ea"/>
                <a:ea typeface="+mj-ea"/>
              </a:rPr>
              <a:t>dirname</a:t>
            </a:r>
            <a:r>
              <a:rPr lang="zh-CN" altLang="zh-CN" sz="2400" dirty="0">
                <a:latin typeface="+mj-ea"/>
                <a:ea typeface="+mj-ea"/>
              </a:rPr>
              <a:t>和</a:t>
            </a:r>
            <a:r>
              <a:rPr lang="en-US" altLang="zh-CN" sz="2400" dirty="0" err="1">
                <a:latin typeface="+mj-ea"/>
                <a:ea typeface="+mj-ea"/>
              </a:rPr>
              <a:t>basename</a:t>
            </a:r>
            <a:r>
              <a:rPr lang="zh-CN" altLang="zh-CN" sz="2400" dirty="0">
                <a:latin typeface="+mj-ea"/>
                <a:ea typeface="+mj-ea"/>
              </a:rPr>
              <a:t>，返回一个</a:t>
            </a:r>
            <a:r>
              <a:rPr lang="zh-CN" altLang="zh-CN" sz="2400" dirty="0" smtClean="0">
                <a:latin typeface="+mj-ea"/>
                <a:ea typeface="+mj-ea"/>
              </a:rPr>
              <a:t>元组</a:t>
            </a:r>
            <a:endParaRPr lang="zh-CN" altLang="zh-CN" sz="2400" dirty="0">
              <a:latin typeface="+mj-ea"/>
              <a:ea typeface="+mj-ea"/>
            </a:endParaRPr>
          </a:p>
          <a:p>
            <a:r>
              <a:rPr kumimoji="1" lang="en-US" altLang="zh-CN" sz="2400" dirty="0" err="1" smtClean="0">
                <a:latin typeface="+mj-ea"/>
                <a:ea typeface="+mj-ea"/>
              </a:rPr>
              <a:t>os.path.expanduser</a:t>
            </a:r>
            <a:r>
              <a:rPr kumimoji="1" lang="en-US" altLang="zh-CN" sz="2400" dirty="0" smtClean="0">
                <a:latin typeface="+mj-ea"/>
                <a:ea typeface="+mj-ea"/>
              </a:rPr>
              <a:t>(path) </a:t>
            </a:r>
            <a:r>
              <a:rPr lang="en-US" altLang="zh-CN" sz="2400" dirty="0">
                <a:latin typeface="+mn-ea"/>
              </a:rPr>
              <a:t>#</a:t>
            </a:r>
            <a:r>
              <a:rPr lang="zh-CN" altLang="en-US" sz="2400" dirty="0">
                <a:latin typeface="+mn-ea"/>
              </a:rPr>
              <a:t>把</a:t>
            </a:r>
            <a:r>
              <a:rPr lang="en-US" altLang="zh-CN" sz="2400" dirty="0">
                <a:latin typeface="+mn-ea"/>
              </a:rPr>
              <a:t>path</a:t>
            </a:r>
            <a:r>
              <a:rPr lang="zh-CN" altLang="en-US" sz="2400" dirty="0">
                <a:latin typeface="+mn-ea"/>
              </a:rPr>
              <a:t>中包含的</a:t>
            </a:r>
            <a:r>
              <a:rPr lang="en-US" altLang="zh-CN" sz="2400" dirty="0">
                <a:latin typeface="+mn-ea"/>
              </a:rPr>
              <a:t>"~"</a:t>
            </a:r>
            <a:r>
              <a:rPr lang="zh-CN" altLang="en-US" sz="2400" dirty="0">
                <a:latin typeface="+mn-ea"/>
              </a:rPr>
              <a:t>和</a:t>
            </a:r>
            <a:r>
              <a:rPr lang="en-US" altLang="zh-CN" sz="2400" dirty="0">
                <a:latin typeface="+mn-ea"/>
              </a:rPr>
              <a:t>"~user"</a:t>
            </a:r>
            <a:r>
              <a:rPr lang="zh-CN" altLang="en-US" sz="2400" dirty="0">
                <a:latin typeface="+mn-ea"/>
              </a:rPr>
              <a:t>转换成用户目录</a:t>
            </a:r>
            <a:endParaRPr kumimoji="1" lang="zh-CN" altLang="en-US" sz="2400" dirty="0">
              <a:latin typeface="+mn-ea"/>
            </a:endParaRPr>
          </a:p>
        </p:txBody>
      </p:sp>
    </p:spTree>
    <p:extLst>
      <p:ext uri="{BB962C8B-B14F-4D97-AF65-F5344CB8AC3E}">
        <p14:creationId xmlns:p14="http://schemas.microsoft.com/office/powerpoint/2010/main" val="188138641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a:t>
            </a:r>
            <a:r>
              <a:rPr lang="en-US" altLang="zh-CN" b="1" dirty="0" err="1"/>
              <a:t>shutil</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内容占位符 2"/>
          <p:cNvSpPr>
            <a:spLocks noGrp="1"/>
          </p:cNvSpPr>
          <p:nvPr>
            <p:ph idx="1"/>
          </p:nvPr>
        </p:nvSpPr>
        <p:spPr>
          <a:xfrm>
            <a:off x="1097280" y="1845734"/>
            <a:ext cx="10058400" cy="4023360"/>
          </a:xfrm>
        </p:spPr>
        <p:txBody>
          <a:bodyPr/>
          <a:lstStyle/>
          <a:p>
            <a:r>
              <a:rPr lang="en-US" altLang="zh-CN" dirty="0" err="1" smtClean="0"/>
              <a:t>shutil</a:t>
            </a:r>
            <a:r>
              <a:rPr lang="zh-CN" altLang="en-US" dirty="0" smtClean="0"/>
              <a:t>模块适合处理大规模数据。和</a:t>
            </a:r>
            <a:r>
              <a:rPr lang="en-US" altLang="zh-CN" dirty="0" err="1" smtClean="0"/>
              <a:t>os</a:t>
            </a:r>
            <a:r>
              <a:rPr lang="zh-CN" altLang="en-US" dirty="0" smtClean="0"/>
              <a:t>模块比较相似，具有复制、移动、重命名、删除数据的方法。另外它最大的优势就是可以在整个目录树进行操作。</a:t>
            </a:r>
            <a:endParaRPr lang="zh-CN" altLang="en-US" dirty="0"/>
          </a:p>
        </p:txBody>
      </p:sp>
      <p:sp>
        <p:nvSpPr>
          <p:cNvPr id="8" name="文本框 7"/>
          <p:cNvSpPr txBox="1"/>
          <p:nvPr/>
        </p:nvSpPr>
        <p:spPr>
          <a:xfrm>
            <a:off x="1097280" y="2467778"/>
            <a:ext cx="9963655" cy="2862322"/>
          </a:xfrm>
          <a:prstGeom prst="rect">
            <a:avLst/>
          </a:prstGeom>
          <a:noFill/>
        </p:spPr>
        <p:txBody>
          <a:bodyPr wrap="square" rtlCol="0">
            <a:spAutoFit/>
          </a:bodyPr>
          <a:lstStyle/>
          <a:p>
            <a:r>
              <a:rPr lang="en-US" altLang="zh-CN" dirty="0" err="1"/>
              <a:t>os.chdir</a:t>
            </a:r>
            <a:r>
              <a:rPr lang="en-US" altLang="zh-CN" dirty="0"/>
              <a:t>("/</a:t>
            </a:r>
            <a:r>
              <a:rPr lang="en-US" altLang="zh-CN" dirty="0" err="1"/>
              <a:t>tmp</a:t>
            </a:r>
            <a:r>
              <a:rPr lang="en-US" altLang="zh-CN" dirty="0" smtClean="0"/>
              <a:t>")</a:t>
            </a:r>
          </a:p>
          <a:p>
            <a:endParaRPr lang="en-US" altLang="zh-CN" dirty="0" smtClean="0"/>
          </a:p>
          <a:p>
            <a:r>
              <a:rPr lang="en-US" altLang="zh-CN" dirty="0" err="1"/>
              <a:t>os.makedirs</a:t>
            </a:r>
            <a:r>
              <a:rPr lang="en-US" altLang="zh-CN" dirty="0"/>
              <a:t>("test/test_subdir1/test_subdir2</a:t>
            </a:r>
            <a:r>
              <a:rPr lang="en-US" altLang="zh-CN" dirty="0" smtClean="0"/>
              <a:t>")</a:t>
            </a:r>
          </a:p>
          <a:p>
            <a:endParaRPr lang="en-US" altLang="zh-CN" dirty="0" smtClean="0"/>
          </a:p>
          <a:p>
            <a:r>
              <a:rPr lang="en-US" altLang="zh-CN" dirty="0" err="1"/>
              <a:t>shutil.copytree</a:t>
            </a:r>
            <a:r>
              <a:rPr lang="en-US" altLang="zh-CN" dirty="0"/>
              <a:t>("</a:t>
            </a:r>
            <a:r>
              <a:rPr lang="en-US" altLang="zh-CN" dirty="0" err="1"/>
              <a:t>test","test</a:t>
            </a:r>
            <a:r>
              <a:rPr lang="en-US" altLang="zh-CN" dirty="0"/>
              <a:t>-copy</a:t>
            </a:r>
            <a:r>
              <a:rPr lang="en-US" altLang="zh-CN" dirty="0" smtClean="0"/>
              <a:t>")                             </a:t>
            </a:r>
          </a:p>
          <a:p>
            <a:endParaRPr lang="en-US" altLang="zh-CN" dirty="0"/>
          </a:p>
          <a:p>
            <a:r>
              <a:rPr lang="en-US" altLang="zh-CN" dirty="0" err="1"/>
              <a:t>shutil.move</a:t>
            </a:r>
            <a:r>
              <a:rPr lang="en-US" altLang="zh-CN" dirty="0"/>
              <a:t>("test-</a:t>
            </a:r>
            <a:r>
              <a:rPr lang="en-US" altLang="zh-CN" dirty="0" err="1"/>
              <a:t>copy","test</a:t>
            </a:r>
            <a:r>
              <a:rPr lang="en-US" altLang="zh-CN" dirty="0"/>
              <a:t>-copy-moved</a:t>
            </a:r>
            <a:r>
              <a:rPr lang="en-US" altLang="zh-CN" dirty="0" smtClean="0"/>
              <a:t>")</a:t>
            </a:r>
          </a:p>
          <a:p>
            <a:endParaRPr lang="en-US" altLang="zh-CN" dirty="0"/>
          </a:p>
          <a:p>
            <a:r>
              <a:rPr lang="en-US" altLang="zh-CN" dirty="0" err="1"/>
              <a:t>shutil.rmtree</a:t>
            </a:r>
            <a:r>
              <a:rPr lang="en-US" altLang="zh-CN" dirty="0"/>
              <a:t>("test-copy-moved") </a:t>
            </a:r>
          </a:p>
          <a:p>
            <a:endParaRPr lang="zh-CN" altLang="en-US" dirty="0"/>
          </a:p>
        </p:txBody>
      </p:sp>
    </p:spTree>
    <p:extLst>
      <p:ext uri="{BB962C8B-B14F-4D97-AF65-F5344CB8AC3E}">
        <p14:creationId xmlns:p14="http://schemas.microsoft.com/office/powerpoint/2010/main" val="62453651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9" name="文本框 8"/>
          <p:cNvSpPr txBox="1"/>
          <p:nvPr/>
        </p:nvSpPr>
        <p:spPr>
          <a:xfrm>
            <a:off x="1262782" y="2220411"/>
            <a:ext cx="9892898" cy="3231654"/>
          </a:xfrm>
          <a:prstGeom prst="rect">
            <a:avLst/>
          </a:prstGeom>
          <a:noFill/>
        </p:spPr>
        <p:txBody>
          <a:bodyPr wrap="square" rtlCol="0">
            <a:spAutoFit/>
          </a:bodyPr>
          <a:lstStyle/>
          <a:p>
            <a:r>
              <a:rPr lang="zh-CN" altLang="en-US" sz="2400" dirty="0" smtClean="0"/>
              <a:t>如果你是一名系统管理员，那么</a:t>
            </a:r>
            <a:r>
              <a:rPr lang="en-US" altLang="zh-CN" sz="2400" dirty="0" err="1" smtClean="0"/>
              <a:t>subprocess</a:t>
            </a:r>
            <a:r>
              <a:rPr lang="zh-CN" altLang="en-US" sz="2400" dirty="0" smtClean="0"/>
              <a:t>就是一个极具重要和常用的系统管理模块。</a:t>
            </a:r>
            <a:endParaRPr lang="en-US" altLang="zh-CN" sz="2400" dirty="0" smtClean="0"/>
          </a:p>
          <a:p>
            <a:r>
              <a:rPr lang="zh-CN" altLang="en-US" sz="2400" dirty="0" smtClean="0"/>
              <a:t>它的作用主要是</a:t>
            </a:r>
            <a:r>
              <a:rPr lang="zh-CN" altLang="en-US" sz="2400" b="1" dirty="0" smtClean="0">
                <a:solidFill>
                  <a:srgbClr val="00B050"/>
                </a:solidFill>
              </a:rPr>
              <a:t>处理系统进程的通信、管理，以及系统命令的调用交互</a:t>
            </a:r>
            <a:r>
              <a:rPr lang="zh-CN" altLang="en-US" sz="2400" dirty="0" smtClean="0">
                <a:solidFill>
                  <a:srgbClr val="FF0000"/>
                </a:solidFill>
              </a:rPr>
              <a:t>。</a:t>
            </a:r>
            <a:endParaRPr lang="en-US" altLang="zh-CN" sz="2400" dirty="0" smtClean="0">
              <a:solidFill>
                <a:srgbClr val="FF0000"/>
              </a:solidFill>
            </a:endParaRPr>
          </a:p>
          <a:p>
            <a:endParaRPr lang="en-US" altLang="zh-CN" dirty="0" smtClean="0">
              <a:solidFill>
                <a:srgbClr val="FF0000"/>
              </a:solidFill>
            </a:endParaRPr>
          </a:p>
          <a:p>
            <a:endParaRPr lang="en-US" altLang="zh-CN" dirty="0">
              <a:solidFill>
                <a:srgbClr val="FF0000"/>
              </a:solidFill>
            </a:endParaRPr>
          </a:p>
          <a:p>
            <a:endParaRPr lang="en-US" altLang="zh-CN" sz="2400" dirty="0">
              <a:solidFill>
                <a:srgbClr val="FF0000"/>
              </a:solidFill>
            </a:endParaRPr>
          </a:p>
          <a:p>
            <a:r>
              <a:rPr lang="zh-CN" altLang="en-US" sz="2400" dirty="0" smtClean="0">
                <a:solidFill>
                  <a:srgbClr val="FF0000"/>
                </a:solidFill>
              </a:rPr>
              <a:t>类似的模块还有</a:t>
            </a:r>
            <a:r>
              <a:rPr lang="en-US" altLang="zh-CN" sz="2400" dirty="0" err="1" smtClean="0">
                <a:solidFill>
                  <a:srgbClr val="FF0000"/>
                </a:solidFill>
              </a:rPr>
              <a:t>os.command</a:t>
            </a:r>
            <a:r>
              <a:rPr lang="zh-CN" altLang="en-US" sz="2400" dirty="0" smtClean="0">
                <a:solidFill>
                  <a:srgbClr val="FF0000"/>
                </a:solidFill>
              </a:rPr>
              <a:t>和</a:t>
            </a:r>
            <a:r>
              <a:rPr lang="en-US" altLang="zh-CN" sz="2400" dirty="0" err="1" smtClean="0">
                <a:solidFill>
                  <a:srgbClr val="FF0000"/>
                </a:solidFill>
              </a:rPr>
              <a:t>os.popen</a:t>
            </a:r>
            <a:r>
              <a:rPr lang="zh-CN" altLang="en-US" sz="2400" dirty="0" smtClean="0">
                <a:solidFill>
                  <a:srgbClr val="FF0000"/>
                </a:solidFill>
              </a:rPr>
              <a:t>、</a:t>
            </a:r>
            <a:r>
              <a:rPr lang="en-US" altLang="zh-CN" sz="2400" dirty="0" err="1" smtClean="0">
                <a:solidFill>
                  <a:srgbClr val="FF0000"/>
                </a:solidFill>
              </a:rPr>
              <a:t>os.system</a:t>
            </a:r>
            <a:r>
              <a:rPr lang="zh-CN" altLang="en-US" sz="2400" dirty="0" smtClean="0">
                <a:solidFill>
                  <a:srgbClr val="FF0000"/>
                </a:solidFill>
              </a:rPr>
              <a:t>等等，但由于</a:t>
            </a:r>
            <a:r>
              <a:rPr lang="en-US" altLang="zh-CN" sz="2400" dirty="0" err="1" smtClean="0">
                <a:solidFill>
                  <a:srgbClr val="FF0000"/>
                </a:solidFill>
              </a:rPr>
              <a:t>subprocess</a:t>
            </a:r>
            <a:r>
              <a:rPr lang="zh-CN" altLang="en-US" sz="2400" dirty="0" smtClean="0">
                <a:solidFill>
                  <a:srgbClr val="FF0000"/>
                </a:solidFill>
              </a:rPr>
              <a:t>的出现及其强大的功能和优化，它已经彻底代替了市面上所有类似的功能模块</a:t>
            </a:r>
            <a:endParaRPr lang="zh-CN" altLang="en-US" sz="2400" dirty="0">
              <a:solidFill>
                <a:srgbClr val="FF0000"/>
              </a:solidFill>
            </a:endParaRPr>
          </a:p>
        </p:txBody>
      </p:sp>
    </p:spTree>
    <p:extLst>
      <p:ext uri="{BB962C8B-B14F-4D97-AF65-F5344CB8AC3E}">
        <p14:creationId xmlns:p14="http://schemas.microsoft.com/office/powerpoint/2010/main" val="20726741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7" name="文本框 6"/>
          <p:cNvSpPr txBox="1"/>
          <p:nvPr/>
        </p:nvSpPr>
        <p:spPr>
          <a:xfrm>
            <a:off x="1097280" y="2007841"/>
            <a:ext cx="9892898" cy="4339650"/>
          </a:xfrm>
          <a:prstGeom prst="rect">
            <a:avLst/>
          </a:prstGeom>
          <a:noFill/>
        </p:spPr>
        <p:txBody>
          <a:bodyPr wrap="square" rtlCol="0">
            <a:spAutoFit/>
          </a:bodyPr>
          <a:lstStyle/>
          <a:p>
            <a:r>
              <a:rPr lang="zh-CN" altLang="en-US" sz="2000" dirty="0"/>
              <a:t>在</a:t>
            </a:r>
            <a:r>
              <a:rPr lang="zh-CN" altLang="en-US" sz="2000" dirty="0" smtClean="0"/>
              <a:t>这里，介绍一下如何通过</a:t>
            </a:r>
            <a:r>
              <a:rPr lang="en-US" altLang="zh-CN" sz="2000" dirty="0" err="1" smtClean="0"/>
              <a:t>subprocess</a:t>
            </a:r>
            <a:r>
              <a:rPr lang="zh-CN" altLang="en-US" sz="2000" dirty="0" smtClean="0"/>
              <a:t>模块来调用系统命令，及相关操作</a:t>
            </a:r>
            <a:r>
              <a:rPr lang="zh-CN" altLang="en-US" sz="2000" dirty="0"/>
              <a:t>。</a:t>
            </a:r>
            <a:endParaRPr lang="en-US" altLang="zh-CN" sz="2000" dirty="0" smtClean="0"/>
          </a:p>
          <a:p>
            <a:r>
              <a:rPr lang="en-US" altLang="zh-CN" sz="2000" dirty="0" err="1" smtClean="0">
                <a:solidFill>
                  <a:srgbClr val="FF0000"/>
                </a:solidFill>
              </a:rPr>
              <a:t>subprocess.call</a:t>
            </a:r>
            <a:r>
              <a:rPr lang="en-US" altLang="zh-CN" sz="2000" dirty="0" smtClean="0">
                <a:solidFill>
                  <a:srgbClr val="FF0000"/>
                </a:solidFill>
              </a:rPr>
              <a:t>()      </a:t>
            </a:r>
            <a:r>
              <a:rPr lang="zh-CN" altLang="en-US" sz="2000" dirty="0" smtClean="0">
                <a:solidFill>
                  <a:srgbClr val="FF0000"/>
                </a:solidFill>
              </a:rPr>
              <a:t>运行</a:t>
            </a:r>
            <a:r>
              <a:rPr lang="en-US" altLang="zh-CN" sz="2000" dirty="0" smtClean="0">
                <a:solidFill>
                  <a:srgbClr val="FF0000"/>
                </a:solidFill>
              </a:rPr>
              <a:t>shell</a:t>
            </a:r>
            <a:r>
              <a:rPr lang="zh-CN" altLang="en-US" sz="2000" dirty="0" smtClean="0">
                <a:solidFill>
                  <a:srgbClr val="FF0000"/>
                </a:solidFill>
              </a:rPr>
              <a:t>命令</a:t>
            </a:r>
            <a:endParaRPr lang="en-US" altLang="zh-CN" sz="2000" dirty="0" smtClean="0">
              <a:solidFill>
                <a:srgbClr val="FF0000"/>
              </a:solidFill>
            </a:endParaRPr>
          </a:p>
          <a:p>
            <a:endParaRPr lang="en-US" altLang="zh-CN" sz="2000" dirty="0" smtClean="0"/>
          </a:p>
          <a:p>
            <a:r>
              <a:rPr lang="zh-CN" altLang="en-US" sz="2000" dirty="0" smtClean="0"/>
              <a:t>举例：</a:t>
            </a:r>
            <a:endParaRPr lang="en-US" altLang="zh-CN" sz="2000" dirty="0" smtClean="0"/>
          </a:p>
          <a:p>
            <a:pPr marL="342900" indent="-342900">
              <a:buAutoNum type="arabicPeriod"/>
            </a:pPr>
            <a:r>
              <a:rPr lang="zh-CN" altLang="en-US" sz="2000" dirty="0" smtClean="0"/>
              <a:t>磁盘使用情况汇总，并返回结果</a:t>
            </a:r>
            <a:endParaRPr lang="en-US" altLang="zh-CN" sz="2000" dirty="0" smtClean="0"/>
          </a:p>
          <a:p>
            <a:r>
              <a:rPr lang="en-US" altLang="zh-CN" sz="2000" dirty="0" err="1" smtClean="0">
                <a:solidFill>
                  <a:srgbClr val="FF0000"/>
                </a:solidFill>
              </a:rPr>
              <a:t>subprocess.call</a:t>
            </a:r>
            <a:r>
              <a:rPr lang="en-US" altLang="zh-CN" sz="2000" dirty="0" smtClean="0">
                <a:solidFill>
                  <a:srgbClr val="FF0000"/>
                </a:solidFill>
              </a:rPr>
              <a:t>(‘du -</a:t>
            </a:r>
            <a:r>
              <a:rPr lang="en-US" altLang="zh-CN" sz="2000" dirty="0" err="1" smtClean="0">
                <a:solidFill>
                  <a:srgbClr val="FF0000"/>
                </a:solidFill>
              </a:rPr>
              <a:t>h’,shell</a:t>
            </a:r>
            <a:r>
              <a:rPr lang="en-US" altLang="zh-CN" sz="2000" dirty="0" smtClean="0">
                <a:solidFill>
                  <a:srgbClr val="FF0000"/>
                </a:solidFill>
              </a:rPr>
              <a:t> = True)</a:t>
            </a:r>
          </a:p>
          <a:p>
            <a:endParaRPr lang="en-US" altLang="zh-CN" sz="2000" dirty="0" smtClean="0"/>
          </a:p>
          <a:p>
            <a:pPr marL="342900" indent="-342900">
              <a:buAutoNum type="arabicPeriod"/>
            </a:pPr>
            <a:r>
              <a:rPr lang="zh-CN" altLang="en-US" sz="2000" dirty="0"/>
              <a:t>磁盘使用情况汇总</a:t>
            </a:r>
            <a:r>
              <a:rPr lang="zh-CN" altLang="en-US" sz="2000" dirty="0" smtClean="0"/>
              <a:t>，禁止标准输出</a:t>
            </a:r>
            <a:endParaRPr lang="en-US" altLang="zh-CN" sz="2000" dirty="0" smtClean="0"/>
          </a:p>
          <a:p>
            <a:r>
              <a:rPr lang="en-US" altLang="zh-CN" sz="2000" dirty="0" err="1" smtClean="0">
                <a:solidFill>
                  <a:srgbClr val="FF0000"/>
                </a:solidFill>
              </a:rPr>
              <a:t>subprocess.call</a:t>
            </a:r>
            <a:r>
              <a:rPr lang="en-US" altLang="zh-CN" sz="2000" dirty="0">
                <a:solidFill>
                  <a:srgbClr val="FF0000"/>
                </a:solidFill>
              </a:rPr>
              <a:t>(‘du -h</a:t>
            </a:r>
            <a:r>
              <a:rPr lang="en-US" altLang="zh-CN" sz="2000" dirty="0" smtClean="0">
                <a:solidFill>
                  <a:srgbClr val="FF0000"/>
                </a:solidFill>
              </a:rPr>
              <a:t>’,</a:t>
            </a:r>
          </a:p>
          <a:p>
            <a:r>
              <a:rPr lang="en-US" altLang="zh-CN" sz="2000" dirty="0">
                <a:solidFill>
                  <a:srgbClr val="FF0000"/>
                </a:solidFill>
              </a:rPr>
              <a:t> </a:t>
            </a:r>
            <a:r>
              <a:rPr lang="en-US" altLang="zh-CN" sz="2000" dirty="0" smtClean="0">
                <a:solidFill>
                  <a:srgbClr val="FF0000"/>
                </a:solidFill>
              </a:rPr>
              <a:t>                          shell </a:t>
            </a:r>
            <a:r>
              <a:rPr lang="en-US" altLang="zh-CN" sz="2000" dirty="0">
                <a:solidFill>
                  <a:srgbClr val="FF0000"/>
                </a:solidFill>
              </a:rPr>
              <a:t>= </a:t>
            </a:r>
            <a:r>
              <a:rPr lang="en-US" altLang="zh-CN" sz="2000" dirty="0" smtClean="0">
                <a:solidFill>
                  <a:srgbClr val="FF0000"/>
                </a:solidFill>
              </a:rPr>
              <a:t>True</a:t>
            </a:r>
            <a:r>
              <a:rPr lang="zh-CN" altLang="en-US" sz="2000" dirty="0" smtClean="0">
                <a:solidFill>
                  <a:srgbClr val="FF0000"/>
                </a:solidFill>
              </a:rPr>
              <a:t>，</a:t>
            </a:r>
            <a:endParaRPr lang="en-US" altLang="zh-CN" sz="2000" dirty="0" smtClean="0">
              <a:solidFill>
                <a:srgbClr val="FF0000"/>
              </a:solidFill>
            </a:endParaRPr>
          </a:p>
          <a:p>
            <a:r>
              <a:rPr lang="en-US" altLang="zh-CN" sz="2000" dirty="0">
                <a:solidFill>
                  <a:srgbClr val="FF0000"/>
                </a:solidFill>
              </a:rPr>
              <a:t> </a:t>
            </a:r>
            <a:r>
              <a:rPr lang="en-US" altLang="zh-CN" sz="2000" dirty="0" smtClean="0">
                <a:solidFill>
                  <a:srgbClr val="FF0000"/>
                </a:solidFill>
              </a:rPr>
              <a:t>                            </a:t>
            </a:r>
            <a:r>
              <a:rPr lang="en-US" altLang="zh-CN" sz="2000" dirty="0" err="1" smtClean="0">
                <a:solidFill>
                  <a:srgbClr val="FF0000"/>
                </a:solidFill>
              </a:rPr>
              <a:t>stdout</a:t>
            </a:r>
            <a:r>
              <a:rPr lang="en-US" altLang="zh-CN" sz="2000" dirty="0" smtClean="0">
                <a:solidFill>
                  <a:srgbClr val="FF0000"/>
                </a:solidFill>
              </a:rPr>
              <a:t> = open(‘/</a:t>
            </a:r>
            <a:r>
              <a:rPr lang="en-US" altLang="zh-CN" sz="2000" dirty="0" err="1" smtClean="0">
                <a:solidFill>
                  <a:srgbClr val="FF0000"/>
                </a:solidFill>
              </a:rPr>
              <a:t>dev</a:t>
            </a:r>
            <a:r>
              <a:rPr lang="en-US" altLang="zh-CN" sz="2000" dirty="0" smtClean="0">
                <a:solidFill>
                  <a:srgbClr val="FF0000"/>
                </a:solidFill>
              </a:rPr>
              <a:t>/</a:t>
            </a:r>
            <a:r>
              <a:rPr lang="en-US" altLang="zh-CN" sz="2000" dirty="0" err="1" smtClean="0">
                <a:solidFill>
                  <a:srgbClr val="FF0000"/>
                </a:solidFill>
              </a:rPr>
              <a:t>null’,’w</a:t>
            </a:r>
            <a:r>
              <a:rPr lang="en-US" altLang="zh-CN" sz="2000" dirty="0" smtClean="0">
                <a:solidFill>
                  <a:srgbClr val="FF0000"/>
                </a:solidFill>
              </a:rPr>
              <a:t>’),</a:t>
            </a:r>
          </a:p>
          <a:p>
            <a:r>
              <a:rPr lang="en-US" altLang="zh-CN" sz="2000" dirty="0">
                <a:solidFill>
                  <a:srgbClr val="FF0000"/>
                </a:solidFill>
              </a:rPr>
              <a:t> </a:t>
            </a:r>
            <a:r>
              <a:rPr lang="en-US" altLang="zh-CN" sz="2000" dirty="0" smtClean="0">
                <a:solidFill>
                  <a:srgbClr val="FF0000"/>
                </a:solidFill>
              </a:rPr>
              <a:t>                           </a:t>
            </a:r>
            <a:r>
              <a:rPr lang="en-US" altLang="zh-CN" sz="2000" dirty="0" err="1" smtClean="0">
                <a:solidFill>
                  <a:srgbClr val="FF0000"/>
                </a:solidFill>
              </a:rPr>
              <a:t>stderr</a:t>
            </a:r>
            <a:r>
              <a:rPr lang="en-US" altLang="zh-CN" sz="2000" dirty="0" smtClean="0">
                <a:solidFill>
                  <a:srgbClr val="FF0000"/>
                </a:solidFill>
              </a:rPr>
              <a:t> = </a:t>
            </a:r>
            <a:r>
              <a:rPr lang="en-US" altLang="zh-CN" sz="2000" dirty="0" err="1" smtClean="0">
                <a:solidFill>
                  <a:srgbClr val="FF0000"/>
                </a:solidFill>
              </a:rPr>
              <a:t>subprocess.STDOUT</a:t>
            </a:r>
            <a:r>
              <a:rPr lang="en-US" altLang="zh-CN" sz="2000" dirty="0" smtClean="0">
                <a:solidFill>
                  <a:srgbClr val="FF0000"/>
                </a:solidFill>
              </a:rPr>
              <a:t>)</a:t>
            </a:r>
            <a:endParaRPr lang="en-US" altLang="zh-CN" sz="2000" dirty="0">
              <a:solidFill>
                <a:srgbClr val="FF0000"/>
              </a:solidFill>
            </a:endParaRPr>
          </a:p>
          <a:p>
            <a:endParaRPr lang="en-US" altLang="zh-CN" dirty="0"/>
          </a:p>
          <a:p>
            <a:pPr marL="342900" indent="-342900">
              <a:buAutoNum type="arabicPeriod"/>
            </a:pPr>
            <a:endParaRPr lang="zh-CN" altLang="en-US" dirty="0"/>
          </a:p>
        </p:txBody>
      </p:sp>
    </p:spTree>
    <p:extLst>
      <p:ext uri="{BB962C8B-B14F-4D97-AF65-F5344CB8AC3E}">
        <p14:creationId xmlns:p14="http://schemas.microsoft.com/office/powerpoint/2010/main" val="99030813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9" name="文本框 8"/>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0" name="文本框 9"/>
          <p:cNvSpPr txBox="1"/>
          <p:nvPr/>
        </p:nvSpPr>
        <p:spPr>
          <a:xfrm>
            <a:off x="1180030" y="1894901"/>
            <a:ext cx="9767717" cy="3108543"/>
          </a:xfrm>
          <a:prstGeom prst="rect">
            <a:avLst/>
          </a:prstGeom>
          <a:noFill/>
        </p:spPr>
        <p:txBody>
          <a:bodyPr wrap="square" rtlCol="0">
            <a:spAutoFit/>
          </a:bodyPr>
          <a:lstStyle/>
          <a:p>
            <a:r>
              <a:rPr lang="zh-CN" altLang="en-US" sz="2000" dirty="0" smtClean="0"/>
              <a:t>如果你有</a:t>
            </a:r>
            <a:r>
              <a:rPr lang="en-US" altLang="zh-CN" sz="2000" dirty="0" smtClean="0"/>
              <a:t>C</a:t>
            </a:r>
            <a:r>
              <a:rPr lang="zh-CN" altLang="en-US" sz="2000" dirty="0" smtClean="0"/>
              <a:t>或者</a:t>
            </a:r>
            <a:r>
              <a:rPr lang="en-US" altLang="zh-CN" sz="2000" dirty="0" smtClean="0"/>
              <a:t>Bash</a:t>
            </a:r>
            <a:r>
              <a:rPr lang="zh-CN" altLang="en-US" sz="2000" dirty="0" smtClean="0"/>
              <a:t>的编程经验，一定会对进程运行状态码比较熟悉。</a:t>
            </a:r>
            <a:endParaRPr lang="en-US" altLang="zh-CN" sz="2000" dirty="0" smtClean="0"/>
          </a:p>
          <a:p>
            <a:r>
              <a:rPr lang="en-US" altLang="zh-CN" sz="2000" dirty="0" err="1" smtClean="0"/>
              <a:t>subprocess.call</a:t>
            </a:r>
            <a:r>
              <a:rPr lang="en-US" altLang="zh-CN" sz="2000" dirty="0" smtClean="0"/>
              <a:t>()      </a:t>
            </a:r>
            <a:r>
              <a:rPr lang="zh-CN" altLang="en-US" sz="2000" dirty="0" smtClean="0"/>
              <a:t>返回状态码</a:t>
            </a:r>
            <a:endParaRPr lang="en-US" altLang="zh-CN" sz="2000" dirty="0" smtClean="0"/>
          </a:p>
          <a:p>
            <a:endParaRPr lang="en-US" altLang="zh-CN" sz="2000" dirty="0" smtClean="0"/>
          </a:p>
          <a:p>
            <a:r>
              <a:rPr lang="zh-CN" altLang="en-US" sz="2000" dirty="0" smtClean="0"/>
              <a:t>举例：</a:t>
            </a:r>
            <a:endParaRPr lang="en-US" altLang="zh-CN" sz="2000" dirty="0" smtClean="0"/>
          </a:p>
          <a:p>
            <a:pPr marL="342900" indent="-342900">
              <a:buAutoNum type="arabicPeriod"/>
            </a:pPr>
            <a:r>
              <a:rPr lang="zh-CN" altLang="en-US" sz="2000" dirty="0" smtClean="0"/>
              <a:t>磁盘使用情况汇总，并返回结果</a:t>
            </a:r>
            <a:endParaRPr lang="en-US" altLang="zh-CN" sz="2000" dirty="0" smtClean="0"/>
          </a:p>
          <a:p>
            <a:r>
              <a:rPr lang="en-US" altLang="zh-CN" sz="2000" dirty="0" err="1" smtClean="0">
                <a:solidFill>
                  <a:srgbClr val="FF0000"/>
                </a:solidFill>
              </a:rPr>
              <a:t>stat_code</a:t>
            </a:r>
            <a:r>
              <a:rPr lang="en-US" altLang="zh-CN" sz="2000" dirty="0" smtClean="0">
                <a:solidFill>
                  <a:srgbClr val="FF0000"/>
                </a:solidFill>
              </a:rPr>
              <a:t> = </a:t>
            </a:r>
            <a:r>
              <a:rPr lang="en-US" altLang="zh-CN" sz="2000" dirty="0" err="1" smtClean="0">
                <a:solidFill>
                  <a:srgbClr val="FF0000"/>
                </a:solidFill>
              </a:rPr>
              <a:t>subprocess.call</a:t>
            </a:r>
            <a:r>
              <a:rPr lang="en-US" altLang="zh-CN" sz="2000" dirty="0" smtClean="0">
                <a:solidFill>
                  <a:srgbClr val="FF0000"/>
                </a:solidFill>
              </a:rPr>
              <a:t>(‘du –h’, shell = True)</a:t>
            </a:r>
          </a:p>
          <a:p>
            <a:r>
              <a:rPr lang="en-US" altLang="zh-CN" sz="2000" dirty="0" err="1" smtClean="0">
                <a:solidFill>
                  <a:srgbClr val="FF0000"/>
                </a:solidFill>
              </a:rPr>
              <a:t>stat_code</a:t>
            </a:r>
            <a:endParaRPr lang="en-US" altLang="zh-CN" sz="2000" dirty="0" smtClean="0">
              <a:solidFill>
                <a:srgbClr val="FF0000"/>
              </a:solidFill>
            </a:endParaRPr>
          </a:p>
          <a:p>
            <a:r>
              <a:rPr lang="en-US" altLang="zh-CN" sz="2000" dirty="0" smtClean="0">
                <a:solidFill>
                  <a:srgbClr val="FF0000"/>
                </a:solidFill>
              </a:rPr>
              <a:t>&gt;&gt;&gt;0</a:t>
            </a:r>
          </a:p>
          <a:p>
            <a:endParaRPr lang="en-US" altLang="zh-CN" dirty="0"/>
          </a:p>
          <a:p>
            <a:pPr marL="342900" indent="-342900">
              <a:buAutoNum type="arabicPeriod"/>
            </a:pPr>
            <a:endParaRPr lang="zh-CN" altLang="en-US" dirty="0"/>
          </a:p>
        </p:txBody>
      </p:sp>
      <p:graphicFrame>
        <p:nvGraphicFramePr>
          <p:cNvPr id="11" name="表格 10"/>
          <p:cNvGraphicFramePr>
            <a:graphicFrameLocks noGrp="1"/>
          </p:cNvGraphicFramePr>
          <p:nvPr>
            <p:extLst>
              <p:ext uri="{D42A27DB-BD31-4B8C-83A1-F6EECF244321}">
                <p14:modId xmlns:p14="http://schemas.microsoft.com/office/powerpoint/2010/main" val="519629390"/>
              </p:ext>
            </p:extLst>
          </p:nvPr>
        </p:nvGraphicFramePr>
        <p:xfrm>
          <a:off x="6531067" y="2746505"/>
          <a:ext cx="5250152" cy="2961640"/>
        </p:xfrm>
        <a:graphic>
          <a:graphicData uri="http://schemas.openxmlformats.org/drawingml/2006/table">
            <a:tbl>
              <a:tblPr firstRow="1" bandRow="1">
                <a:tableStyleId>{22838BEF-8BB2-4498-84A7-C5851F593DF1}</a:tableStyleId>
              </a:tblPr>
              <a:tblGrid>
                <a:gridCol w="2625076"/>
                <a:gridCol w="2625076"/>
              </a:tblGrid>
              <a:tr h="347849">
                <a:tc>
                  <a:txBody>
                    <a:bodyPr/>
                    <a:lstStyle/>
                    <a:p>
                      <a:r>
                        <a:rPr lang="en-US" altLang="zh-CN" b="0" dirty="0" smtClean="0"/>
                        <a:t>0</a:t>
                      </a:r>
                      <a:endParaRPr lang="zh-CN" altLang="en-US" b="0" dirty="0"/>
                    </a:p>
                  </a:txBody>
                  <a:tcPr/>
                </a:tc>
                <a:tc>
                  <a:txBody>
                    <a:bodyPr/>
                    <a:lstStyle/>
                    <a:p>
                      <a:r>
                        <a:rPr lang="zh-CN" altLang="en-US" dirty="0" smtClean="0"/>
                        <a:t>成功</a:t>
                      </a:r>
                      <a:endParaRPr lang="zh-CN" altLang="en-US" dirty="0"/>
                    </a:p>
                  </a:txBody>
                  <a:tcPr/>
                </a:tc>
              </a:tr>
              <a:tr h="370840">
                <a:tc>
                  <a:txBody>
                    <a:bodyPr/>
                    <a:lstStyle/>
                    <a:p>
                      <a:r>
                        <a:rPr lang="en-US" altLang="zh-CN" dirty="0" smtClean="0"/>
                        <a:t>1</a:t>
                      </a:r>
                      <a:endParaRPr lang="zh-CN" altLang="en-US" dirty="0"/>
                    </a:p>
                  </a:txBody>
                  <a:tcPr/>
                </a:tc>
                <a:tc>
                  <a:txBody>
                    <a:bodyPr/>
                    <a:lstStyle/>
                    <a:p>
                      <a:r>
                        <a:rPr lang="zh-CN" altLang="en-US" dirty="0" smtClean="0"/>
                        <a:t>普通错误</a:t>
                      </a:r>
                      <a:endParaRPr lang="zh-CN" altLang="en-US" dirty="0"/>
                    </a:p>
                  </a:txBody>
                  <a:tcPr/>
                </a:tc>
              </a:tr>
              <a:tr h="370840">
                <a:tc>
                  <a:txBody>
                    <a:bodyPr/>
                    <a:lstStyle/>
                    <a:p>
                      <a:r>
                        <a:rPr lang="en-US" altLang="zh-CN" dirty="0" smtClean="0"/>
                        <a:t>2</a:t>
                      </a:r>
                      <a:endParaRPr lang="zh-CN" altLang="en-US" dirty="0"/>
                    </a:p>
                  </a:txBody>
                  <a:tcPr/>
                </a:tc>
                <a:tc>
                  <a:txBody>
                    <a:bodyPr/>
                    <a:lstStyle/>
                    <a:p>
                      <a:r>
                        <a:rPr lang="en-US" altLang="zh-CN" dirty="0" smtClean="0"/>
                        <a:t>Shell</a:t>
                      </a:r>
                      <a:r>
                        <a:rPr lang="zh-CN" altLang="en-US" dirty="0" smtClean="0"/>
                        <a:t>内建的误用</a:t>
                      </a:r>
                      <a:endParaRPr lang="zh-CN" altLang="en-US" dirty="0"/>
                    </a:p>
                  </a:txBody>
                  <a:tcPr/>
                </a:tc>
              </a:tr>
              <a:tr h="370840">
                <a:tc>
                  <a:txBody>
                    <a:bodyPr/>
                    <a:lstStyle/>
                    <a:p>
                      <a:r>
                        <a:rPr lang="en-US" altLang="zh-CN" dirty="0" smtClean="0"/>
                        <a:t>126</a:t>
                      </a:r>
                      <a:endParaRPr lang="zh-CN" altLang="en-US" dirty="0"/>
                    </a:p>
                  </a:txBody>
                  <a:tcPr/>
                </a:tc>
                <a:tc>
                  <a:txBody>
                    <a:bodyPr/>
                    <a:lstStyle/>
                    <a:p>
                      <a:r>
                        <a:rPr lang="zh-CN" altLang="en-US" dirty="0" smtClean="0"/>
                        <a:t>激活的命令无法执行</a:t>
                      </a:r>
                      <a:endParaRPr lang="zh-CN" altLang="en-US" dirty="0"/>
                    </a:p>
                  </a:txBody>
                  <a:tcPr/>
                </a:tc>
              </a:tr>
              <a:tr h="370840">
                <a:tc>
                  <a:txBody>
                    <a:bodyPr/>
                    <a:lstStyle/>
                    <a:p>
                      <a:r>
                        <a:rPr lang="en-US" altLang="zh-CN" dirty="0" smtClean="0"/>
                        <a:t>127</a:t>
                      </a:r>
                      <a:endParaRPr lang="zh-CN" altLang="en-US" dirty="0"/>
                    </a:p>
                  </a:txBody>
                  <a:tcPr/>
                </a:tc>
                <a:tc>
                  <a:txBody>
                    <a:bodyPr/>
                    <a:lstStyle/>
                    <a:p>
                      <a:r>
                        <a:rPr lang="zh-CN" altLang="en-US" dirty="0" smtClean="0"/>
                        <a:t>命令无法找到</a:t>
                      </a:r>
                      <a:endParaRPr lang="zh-CN" altLang="en-US" dirty="0"/>
                    </a:p>
                  </a:txBody>
                  <a:tcPr/>
                </a:tc>
              </a:tr>
              <a:tr h="370840">
                <a:tc>
                  <a:txBody>
                    <a:bodyPr/>
                    <a:lstStyle/>
                    <a:p>
                      <a:r>
                        <a:rPr lang="en-US" altLang="zh-CN" dirty="0" smtClean="0"/>
                        <a:t>128</a:t>
                      </a:r>
                      <a:endParaRPr lang="zh-CN" altLang="en-US" dirty="0"/>
                    </a:p>
                  </a:txBody>
                  <a:tcPr/>
                </a:tc>
                <a:tc>
                  <a:txBody>
                    <a:bodyPr/>
                    <a:lstStyle/>
                    <a:p>
                      <a:r>
                        <a:rPr lang="zh-CN" altLang="en-US" dirty="0" smtClean="0"/>
                        <a:t>非法参数</a:t>
                      </a:r>
                      <a:endParaRPr lang="zh-CN" altLang="en-US" dirty="0"/>
                    </a:p>
                  </a:txBody>
                  <a:tcPr/>
                </a:tc>
              </a:tr>
              <a:tr h="370840">
                <a:tc>
                  <a:txBody>
                    <a:bodyPr/>
                    <a:lstStyle/>
                    <a:p>
                      <a:r>
                        <a:rPr lang="en-US" altLang="zh-CN" dirty="0" smtClean="0"/>
                        <a:t>130</a:t>
                      </a:r>
                      <a:endParaRPr lang="zh-CN" altLang="en-US" dirty="0"/>
                    </a:p>
                  </a:txBody>
                  <a:tcPr/>
                </a:tc>
                <a:tc>
                  <a:txBody>
                    <a:bodyPr/>
                    <a:lstStyle/>
                    <a:p>
                      <a:r>
                        <a:rPr lang="zh-CN" altLang="en-US" dirty="0" smtClean="0"/>
                        <a:t>通过</a:t>
                      </a:r>
                      <a:r>
                        <a:rPr lang="en-US" altLang="zh-CN" dirty="0" smtClean="0"/>
                        <a:t>ctrl-c</a:t>
                      </a:r>
                      <a:r>
                        <a:rPr lang="zh-CN" altLang="en-US" dirty="0" smtClean="0"/>
                        <a:t>终止脚本执行</a:t>
                      </a:r>
                      <a:endParaRPr lang="zh-CN" altLang="en-US" dirty="0"/>
                    </a:p>
                  </a:txBody>
                  <a:tcPr/>
                </a:tc>
              </a:tr>
              <a:tr h="370840">
                <a:tc>
                  <a:txBody>
                    <a:bodyPr/>
                    <a:lstStyle/>
                    <a:p>
                      <a:r>
                        <a:rPr lang="en-US" altLang="zh-CN" dirty="0" smtClean="0"/>
                        <a:t>255</a:t>
                      </a:r>
                      <a:endParaRPr lang="zh-CN" altLang="en-US" dirty="0"/>
                    </a:p>
                  </a:txBody>
                  <a:tcPr/>
                </a:tc>
                <a:tc>
                  <a:txBody>
                    <a:bodyPr/>
                    <a:lstStyle/>
                    <a:p>
                      <a:r>
                        <a:rPr lang="zh-CN" altLang="en-US" dirty="0" smtClean="0"/>
                        <a:t>退出状态超出范围</a:t>
                      </a:r>
                      <a:endParaRPr lang="zh-CN" altLang="en-US" dirty="0"/>
                    </a:p>
                  </a:txBody>
                  <a:tcPr/>
                </a:tc>
              </a:tr>
            </a:tbl>
          </a:graphicData>
        </a:graphic>
      </p:graphicFrame>
    </p:spTree>
    <p:extLst>
      <p:ext uri="{BB962C8B-B14F-4D97-AF65-F5344CB8AC3E}">
        <p14:creationId xmlns:p14="http://schemas.microsoft.com/office/powerpoint/2010/main" val="8904027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pic>
        <p:nvPicPr>
          <p:cNvPr id="8" name="图片 7"/>
          <p:cNvPicPr>
            <a:picLocks noChangeAspect="1"/>
          </p:cNvPicPr>
          <p:nvPr/>
        </p:nvPicPr>
        <p:blipFill>
          <a:blip r:embed="rId4"/>
          <a:stretch>
            <a:fillRect/>
          </a:stretch>
        </p:blipFill>
        <p:spPr>
          <a:xfrm>
            <a:off x="4786283" y="1845734"/>
            <a:ext cx="6426200" cy="4191000"/>
          </a:xfrm>
          <a:prstGeom prst="rect">
            <a:avLst/>
          </a:prstGeom>
        </p:spPr>
      </p:pic>
      <p:sp>
        <p:nvSpPr>
          <p:cNvPr id="6" name="文本框 5"/>
          <p:cNvSpPr txBox="1"/>
          <p:nvPr/>
        </p:nvSpPr>
        <p:spPr>
          <a:xfrm>
            <a:off x="1849267" y="2772501"/>
            <a:ext cx="728343" cy="2169825"/>
          </a:xfrm>
          <a:prstGeom prst="rect">
            <a:avLst/>
          </a:prstGeom>
          <a:noFill/>
          <a:ln w="50800">
            <a:solidFill>
              <a:schemeClr val="accent1"/>
            </a:solidFill>
          </a:ln>
        </p:spPr>
        <p:txBody>
          <a:bodyPr wrap="square" rtlCol="0">
            <a:spAutoFit/>
          </a:bodyPr>
          <a:lstStyle/>
          <a:p>
            <a:r>
              <a:rPr kumimoji="1" lang="en-US" altLang="zh-CN" sz="2700" dirty="0" smtClean="0"/>
              <a:t>OSI</a:t>
            </a:r>
            <a:endParaRPr kumimoji="1" lang="zh-CN" altLang="en-US" sz="2700" dirty="0" smtClean="0"/>
          </a:p>
          <a:p>
            <a:r>
              <a:rPr kumimoji="1" lang="zh-CN" altLang="en-US" sz="2700" dirty="0" smtClean="0"/>
              <a:t>七</a:t>
            </a:r>
          </a:p>
          <a:p>
            <a:r>
              <a:rPr kumimoji="1" lang="zh-CN" altLang="en-US" sz="2700" dirty="0" smtClean="0"/>
              <a:t>层</a:t>
            </a:r>
          </a:p>
          <a:p>
            <a:r>
              <a:rPr kumimoji="1" lang="zh-CN" altLang="en-US" sz="2700" dirty="0" smtClean="0"/>
              <a:t>模</a:t>
            </a:r>
          </a:p>
          <a:p>
            <a:r>
              <a:rPr kumimoji="1" lang="zh-CN" altLang="en-US" sz="2700" dirty="0" smtClean="0"/>
              <a:t>型</a:t>
            </a:r>
            <a:endParaRPr kumimoji="1" lang="zh-CN" altLang="en-US" sz="2700" dirty="0"/>
          </a:p>
        </p:txBody>
      </p:sp>
    </p:spTree>
    <p:extLst>
      <p:ext uri="{BB962C8B-B14F-4D97-AF65-F5344CB8AC3E}">
        <p14:creationId xmlns:p14="http://schemas.microsoft.com/office/powerpoint/2010/main" val="89003651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3" name="文本框 12"/>
          <p:cNvSpPr txBox="1"/>
          <p:nvPr/>
        </p:nvSpPr>
        <p:spPr>
          <a:xfrm>
            <a:off x="1097280" y="1873320"/>
            <a:ext cx="7411709" cy="3877985"/>
          </a:xfrm>
          <a:prstGeom prst="rect">
            <a:avLst/>
          </a:prstGeom>
          <a:noFill/>
        </p:spPr>
        <p:txBody>
          <a:bodyPr wrap="square" rtlCol="0">
            <a:spAutoFit/>
          </a:bodyPr>
          <a:lstStyle/>
          <a:p>
            <a:r>
              <a:rPr lang="en-US" altLang="zh-CN" sz="2400" dirty="0" err="1" smtClean="0"/>
              <a:t>subprocess.Popen</a:t>
            </a:r>
            <a:r>
              <a:rPr lang="en-US" altLang="zh-CN" sz="2400" dirty="0" smtClean="0"/>
              <a:t>()      </a:t>
            </a:r>
            <a:r>
              <a:rPr lang="zh-CN" altLang="en-US" sz="2400" dirty="0" smtClean="0"/>
              <a:t>运行</a:t>
            </a:r>
            <a:r>
              <a:rPr lang="en-US" altLang="zh-CN" sz="2400" dirty="0" smtClean="0"/>
              <a:t>shell</a:t>
            </a:r>
            <a:r>
              <a:rPr lang="zh-CN" altLang="en-US" sz="2400" dirty="0" smtClean="0"/>
              <a:t>命令，并可以捕获命令的输出结果</a:t>
            </a:r>
            <a:endParaRPr lang="en-US" altLang="zh-CN" sz="2400" dirty="0" smtClean="0"/>
          </a:p>
          <a:p>
            <a:r>
              <a:rPr lang="zh-CN" altLang="en-US" sz="2400" dirty="0" smtClean="0"/>
              <a:t>举例：</a:t>
            </a:r>
            <a:endParaRPr lang="en-US" altLang="zh-CN" sz="2400" dirty="0" smtClean="0"/>
          </a:p>
          <a:p>
            <a:pPr marL="342900" indent="-342900">
              <a:buAutoNum type="arabicPeriod"/>
            </a:pPr>
            <a:r>
              <a:rPr lang="zh-CN" altLang="en-US" sz="2400" dirty="0" smtClean="0"/>
              <a:t>磁盘使用情况汇总，并捕获结果</a:t>
            </a:r>
            <a:endParaRPr lang="en-US" altLang="zh-CN" sz="2400" dirty="0" smtClean="0"/>
          </a:p>
          <a:p>
            <a:r>
              <a:rPr lang="en-US" altLang="zh-CN" sz="2400" dirty="0" smtClean="0"/>
              <a:t>result = </a:t>
            </a:r>
            <a:r>
              <a:rPr lang="en-US" altLang="zh-CN" sz="2400" dirty="0" err="1" smtClean="0"/>
              <a:t>subprocess.Popen</a:t>
            </a:r>
            <a:r>
              <a:rPr lang="en-US" altLang="zh-CN" sz="2400" dirty="0" smtClean="0"/>
              <a:t>(‘du -</a:t>
            </a:r>
            <a:r>
              <a:rPr lang="en-US" altLang="zh-CN" sz="2400" dirty="0" err="1" smtClean="0"/>
              <a:t>h’,shell</a:t>
            </a:r>
            <a:r>
              <a:rPr lang="en-US" altLang="zh-CN" sz="2400" dirty="0" smtClean="0"/>
              <a:t> = True)</a:t>
            </a:r>
          </a:p>
          <a:p>
            <a:endParaRPr lang="en-US" altLang="zh-CN" sz="2400" dirty="0"/>
          </a:p>
          <a:p>
            <a:r>
              <a:rPr lang="zh-CN" altLang="en-US" sz="2400" dirty="0" smtClean="0"/>
              <a:t>读取标准输出        </a:t>
            </a:r>
            <a:r>
              <a:rPr lang="en-US" altLang="zh-CN" sz="2400" dirty="0" err="1" smtClean="0"/>
              <a:t>result.stdout.read</a:t>
            </a:r>
            <a:r>
              <a:rPr lang="en-US" altLang="zh-CN" sz="2400" dirty="0" smtClean="0"/>
              <a:t>()</a:t>
            </a:r>
          </a:p>
          <a:p>
            <a:r>
              <a:rPr lang="zh-CN" altLang="en-US" sz="2400" dirty="0" smtClean="0"/>
              <a:t>读取错误输出        </a:t>
            </a:r>
            <a:r>
              <a:rPr lang="en-US" altLang="zh-CN" sz="2400" dirty="0"/>
              <a:t>result. </a:t>
            </a:r>
            <a:r>
              <a:rPr lang="en-US" altLang="zh-CN" sz="2400" dirty="0" err="1" smtClean="0"/>
              <a:t>stderr.read</a:t>
            </a:r>
            <a:r>
              <a:rPr lang="en-US" altLang="zh-CN" sz="2400" dirty="0" smtClean="0"/>
              <a:t>()</a:t>
            </a:r>
          </a:p>
          <a:p>
            <a:endParaRPr lang="en-US" altLang="zh-CN" dirty="0" smtClean="0"/>
          </a:p>
          <a:p>
            <a:endParaRPr lang="en-US" altLang="zh-CN" dirty="0"/>
          </a:p>
          <a:p>
            <a:pPr marL="342900" indent="-342900">
              <a:buAutoNum type="arabicPeriod"/>
            </a:pPr>
            <a:endParaRPr lang="zh-CN" altLang="en-US" dirty="0"/>
          </a:p>
        </p:txBody>
      </p:sp>
      <p:sp>
        <p:nvSpPr>
          <p:cNvPr id="14" name="文本框 13"/>
          <p:cNvSpPr txBox="1"/>
          <p:nvPr/>
        </p:nvSpPr>
        <p:spPr>
          <a:xfrm>
            <a:off x="1180030" y="5182215"/>
            <a:ext cx="9978594" cy="1015663"/>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2000" dirty="0" smtClean="0"/>
              <a:t>正确的使用方法为：</a:t>
            </a:r>
            <a:endParaRPr lang="en-US" altLang="zh-CN" sz="2000" dirty="0" smtClean="0"/>
          </a:p>
          <a:p>
            <a:r>
              <a:rPr lang="en-US" altLang="zh-CN" sz="2000" dirty="0" err="1"/>
              <a:t>subprocess.Popen</a:t>
            </a:r>
            <a:r>
              <a:rPr lang="en-US" altLang="zh-CN" sz="2000" dirty="0" smtClean="0"/>
              <a:t>(‘du -</a:t>
            </a:r>
            <a:r>
              <a:rPr lang="en-US" altLang="zh-CN" sz="2000" dirty="0" err="1" smtClean="0"/>
              <a:t>h',</a:t>
            </a:r>
            <a:r>
              <a:rPr lang="en-US" altLang="zh-CN" sz="2000" dirty="0" err="1"/>
              <a:t>shell</a:t>
            </a:r>
            <a:r>
              <a:rPr lang="en-US" altLang="zh-CN" sz="2000" dirty="0"/>
              <a:t> = </a:t>
            </a:r>
            <a:r>
              <a:rPr lang="en-US" altLang="zh-CN" sz="2000" dirty="0" err="1"/>
              <a:t>True,stdout</a:t>
            </a:r>
            <a:r>
              <a:rPr lang="en-US" altLang="zh-CN" sz="2000" dirty="0"/>
              <a:t>=</a:t>
            </a:r>
            <a:r>
              <a:rPr lang="en-US" altLang="zh-CN" sz="2000" dirty="0" err="1"/>
              <a:t>subprocess.PIPE,stderr</a:t>
            </a:r>
            <a:r>
              <a:rPr lang="en-US" altLang="zh-CN" sz="2000" dirty="0"/>
              <a:t>=</a:t>
            </a:r>
            <a:r>
              <a:rPr lang="en-US" altLang="zh-CN" sz="2000" dirty="0" err="1"/>
              <a:t>subprocess.PIPE</a:t>
            </a:r>
            <a:r>
              <a:rPr lang="en-US" altLang="zh-CN" sz="2000" dirty="0" smtClean="0"/>
              <a:t>)</a:t>
            </a:r>
          </a:p>
          <a:p>
            <a:endParaRPr lang="zh-CN" altLang="en-US" sz="2000" dirty="0"/>
          </a:p>
        </p:txBody>
      </p:sp>
    </p:spTree>
    <p:extLst>
      <p:ext uri="{BB962C8B-B14F-4D97-AF65-F5344CB8AC3E}">
        <p14:creationId xmlns:p14="http://schemas.microsoft.com/office/powerpoint/2010/main" val="140003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—platform</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1" name="文本框 10"/>
          <p:cNvSpPr txBox="1"/>
          <p:nvPr/>
        </p:nvSpPr>
        <p:spPr>
          <a:xfrm>
            <a:off x="1097280" y="2007841"/>
            <a:ext cx="7411709" cy="3323987"/>
          </a:xfrm>
          <a:prstGeom prst="rect">
            <a:avLst/>
          </a:prstGeom>
          <a:noFill/>
        </p:spPr>
        <p:txBody>
          <a:bodyPr wrap="square" rtlCol="0">
            <a:spAutoFit/>
          </a:bodyPr>
          <a:lstStyle/>
          <a:p>
            <a:r>
              <a:rPr lang="en-US" altLang="zh-CN" sz="2400" dirty="0" smtClean="0"/>
              <a:t>platform</a:t>
            </a:r>
            <a:r>
              <a:rPr lang="zh-CN" altLang="en-US" sz="2400" dirty="0" smtClean="0"/>
              <a:t>模块主要是查看当前系统平台的信息</a:t>
            </a:r>
            <a:endParaRPr lang="en-US" altLang="zh-CN" sz="2400" dirty="0" smtClean="0"/>
          </a:p>
          <a:p>
            <a:endParaRPr lang="en-US" altLang="zh-CN" sz="2400" dirty="0"/>
          </a:p>
          <a:p>
            <a:r>
              <a:rPr lang="en-US" altLang="zh-CN" sz="2400" dirty="0" err="1" smtClean="0"/>
              <a:t>platform.system</a:t>
            </a:r>
            <a:r>
              <a:rPr lang="en-US" altLang="zh-CN" sz="2400" dirty="0" smtClean="0"/>
              <a:t>()              </a:t>
            </a:r>
            <a:r>
              <a:rPr lang="zh-CN" altLang="en-US" sz="2400" dirty="0" smtClean="0"/>
              <a:t>获取操作系统</a:t>
            </a:r>
            <a:endParaRPr lang="en-US" altLang="zh-CN" sz="2400" dirty="0" smtClean="0"/>
          </a:p>
          <a:p>
            <a:endParaRPr lang="en-US" altLang="zh-CN" sz="2400" dirty="0"/>
          </a:p>
          <a:p>
            <a:r>
              <a:rPr lang="en-US" altLang="zh-CN" sz="2400" dirty="0" err="1" smtClean="0"/>
              <a:t>platform.release</a:t>
            </a:r>
            <a:r>
              <a:rPr lang="en-US" altLang="zh-CN" sz="2400" dirty="0" smtClean="0"/>
              <a:t>()              </a:t>
            </a:r>
            <a:r>
              <a:rPr lang="zh-CN" altLang="en-US" sz="2400" dirty="0"/>
              <a:t>获取</a:t>
            </a:r>
            <a:r>
              <a:rPr lang="zh-CN" altLang="en-US" sz="2400" dirty="0" smtClean="0"/>
              <a:t>操作系统版本号</a:t>
            </a:r>
            <a:endParaRPr lang="en-US" altLang="zh-CN" sz="2400" dirty="0" smtClean="0"/>
          </a:p>
          <a:p>
            <a:endParaRPr lang="en-US" altLang="zh-CN" dirty="0"/>
          </a:p>
          <a:p>
            <a:endParaRPr lang="en-US" altLang="zh-CN" dirty="0" smtClean="0"/>
          </a:p>
          <a:p>
            <a:endParaRPr lang="en-US" altLang="zh-CN" dirty="0" smtClean="0"/>
          </a:p>
          <a:p>
            <a:endParaRPr lang="en-US" altLang="zh-CN" dirty="0"/>
          </a:p>
          <a:p>
            <a:pPr marL="342900" indent="-342900">
              <a:buAutoNum type="arabicPeriod"/>
            </a:pPr>
            <a:endParaRPr lang="zh-CN" altLang="en-US" dirty="0"/>
          </a:p>
        </p:txBody>
      </p:sp>
      <p:sp>
        <p:nvSpPr>
          <p:cNvPr id="15" name="文本框 14"/>
          <p:cNvSpPr txBox="1"/>
          <p:nvPr/>
        </p:nvSpPr>
        <p:spPr>
          <a:xfrm>
            <a:off x="651353" y="4962496"/>
            <a:ext cx="11336055"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zh-CN" altLang="en-US" sz="2400" dirty="0" smtClean="0"/>
              <a:t>当</a:t>
            </a:r>
            <a:r>
              <a:rPr lang="en-US" altLang="zh-CN" sz="2400" dirty="0" smtClean="0"/>
              <a:t>platform</a:t>
            </a:r>
            <a:r>
              <a:rPr lang="zh-CN" altLang="en-US" sz="2400" dirty="0" smtClean="0"/>
              <a:t>和</a:t>
            </a:r>
            <a:r>
              <a:rPr lang="en-US" altLang="zh-CN" sz="2400" dirty="0" err="1" smtClean="0"/>
              <a:t>subprocess</a:t>
            </a:r>
            <a:r>
              <a:rPr lang="zh-CN" altLang="en-US" sz="2400" dirty="0" smtClean="0"/>
              <a:t>模块两者共同使用，可以编写一个具有跨平台的程序或脚本</a:t>
            </a:r>
            <a:endParaRPr lang="zh-CN" altLang="en-US" sz="2400" dirty="0"/>
          </a:p>
        </p:txBody>
      </p:sp>
    </p:spTree>
    <p:extLst>
      <p:ext uri="{BB962C8B-B14F-4D97-AF65-F5344CB8AC3E}">
        <p14:creationId xmlns:p14="http://schemas.microsoft.com/office/powerpoint/2010/main" val="185500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—sys</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151138" y="2231957"/>
            <a:ext cx="9892898" cy="1846659"/>
          </a:xfrm>
          <a:prstGeom prst="rect">
            <a:avLst/>
          </a:prstGeom>
          <a:noFill/>
        </p:spPr>
        <p:txBody>
          <a:bodyPr wrap="square" rtlCol="0">
            <a:spAutoFit/>
          </a:bodyPr>
          <a:lstStyle/>
          <a:p>
            <a:pPr marL="342900" indent="-342900">
              <a:buAutoNum type="arabicParenBoth"/>
            </a:pPr>
            <a:r>
              <a:rPr lang="en-US" altLang="zh-CN" sz="3200" dirty="0" smtClean="0"/>
              <a:t> </a:t>
            </a:r>
            <a:r>
              <a:rPr lang="en-US" altLang="zh-CN" sz="3200" dirty="0" err="1" smtClean="0"/>
              <a:t>sys.argv</a:t>
            </a:r>
            <a:endParaRPr lang="en-US" altLang="zh-CN" sz="3200" dirty="0" smtClean="0"/>
          </a:p>
          <a:p>
            <a:pPr marL="342900" indent="-342900">
              <a:buAutoNum type="arabicParenBoth"/>
            </a:pPr>
            <a:r>
              <a:rPr lang="en-US" altLang="zh-CN" sz="3200" dirty="0" smtClean="0"/>
              <a:t> </a:t>
            </a:r>
            <a:r>
              <a:rPr lang="en-US" altLang="zh-CN" sz="3200" dirty="0" err="1" smtClean="0"/>
              <a:t>sys.exit</a:t>
            </a:r>
            <a:endParaRPr lang="en-US" altLang="zh-CN" sz="3200" dirty="0" smtClean="0"/>
          </a:p>
          <a:p>
            <a:pPr marL="342900" indent="-342900">
              <a:buAutoNum type="arabicParenBoth"/>
            </a:pPr>
            <a:r>
              <a:rPr lang="en-US" altLang="zh-CN" sz="3200" dirty="0" smtClean="0"/>
              <a:t> </a:t>
            </a:r>
            <a:r>
              <a:rPr lang="en-US" altLang="zh-CN" sz="3200" dirty="0" err="1" smtClean="0"/>
              <a:t>sys.path</a:t>
            </a:r>
            <a:endParaRPr lang="en-US" altLang="zh-CN" sz="3200" dirty="0" smtClean="0"/>
          </a:p>
          <a:p>
            <a:endParaRPr lang="zh-CN" altLang="en-US" dirty="0"/>
          </a:p>
        </p:txBody>
      </p:sp>
    </p:spTree>
    <p:extLst>
      <p:ext uri="{BB962C8B-B14F-4D97-AF65-F5344CB8AC3E}">
        <p14:creationId xmlns:p14="http://schemas.microsoft.com/office/powerpoint/2010/main" val="9782601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txBox="1">
            <a:spLocks/>
          </p:cNvSpPr>
          <p:nvPr/>
        </p:nvSpPr>
        <p:spPr>
          <a:xfrm>
            <a:off x="890257" y="154360"/>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CN" b="1" dirty="0" smtClean="0"/>
              <a:t>Python </a:t>
            </a:r>
            <a:r>
              <a:rPr lang="zh-CN" altLang="en-US" b="1" dirty="0" smtClean="0"/>
              <a:t>标准库</a:t>
            </a:r>
            <a:endParaRPr lang="zh-CN" altLang="en-US" b="1" dirty="0"/>
          </a:p>
        </p:txBody>
      </p:sp>
      <p:sp>
        <p:nvSpPr>
          <p:cNvPr id="10" name="内容占位符 2"/>
          <p:cNvSpPr>
            <a:spLocks noGrp="1"/>
          </p:cNvSpPr>
          <p:nvPr>
            <p:ph idx="1"/>
          </p:nvPr>
        </p:nvSpPr>
        <p:spPr>
          <a:xfrm>
            <a:off x="1169449" y="1944886"/>
            <a:ext cx="6713240" cy="4280550"/>
          </a:xfrm>
        </p:spPr>
        <p:txBody>
          <a:bodyPr>
            <a:normAutofit/>
          </a:bodyPr>
          <a:lstStyle/>
          <a:p>
            <a:pPr marL="0" indent="0">
              <a:buNone/>
            </a:pPr>
            <a:r>
              <a:rPr lang="zh-CN" altLang="en-US" sz="2800" dirty="0" smtClean="0"/>
              <a:t>数据比较</a:t>
            </a:r>
            <a:r>
              <a:rPr lang="en-US" altLang="zh-CN" sz="2800" dirty="0" smtClean="0"/>
              <a:t>:        </a:t>
            </a:r>
            <a:r>
              <a:rPr lang="en-US" altLang="zh-CN" sz="2800" dirty="0" err="1" smtClean="0"/>
              <a:t>filecmp</a:t>
            </a:r>
            <a:r>
              <a:rPr lang="zh-CN" altLang="en-US" sz="2800" dirty="0" smtClean="0"/>
              <a:t>模块</a:t>
            </a:r>
            <a:endParaRPr lang="en-US" altLang="zh-CN" sz="2800" dirty="0" smtClean="0"/>
          </a:p>
          <a:p>
            <a:pPr marL="0" indent="0">
              <a:buNone/>
            </a:pPr>
            <a:r>
              <a:rPr lang="en-US" altLang="zh-CN" sz="2800" dirty="0" smtClean="0"/>
              <a:t>md5</a:t>
            </a:r>
            <a:r>
              <a:rPr lang="zh-CN" altLang="en-US" sz="2800" dirty="0" smtClean="0"/>
              <a:t>校验</a:t>
            </a:r>
            <a:r>
              <a:rPr lang="en-US" altLang="zh-CN" sz="2800" dirty="0" smtClean="0"/>
              <a:t>:         </a:t>
            </a:r>
            <a:r>
              <a:rPr lang="en-US" altLang="zh-CN" sz="2800" dirty="0" err="1" smtClean="0"/>
              <a:t>hashlib</a:t>
            </a:r>
            <a:endParaRPr lang="en-US" altLang="zh-CN" sz="2800" dirty="0" smtClean="0"/>
          </a:p>
          <a:p>
            <a:pPr marL="0" indent="0">
              <a:buNone/>
            </a:pPr>
            <a:r>
              <a:rPr lang="zh-CN" altLang="en-US" sz="2800" dirty="0" smtClean="0"/>
              <a:t>模式匹配</a:t>
            </a:r>
            <a:r>
              <a:rPr lang="en-US" altLang="zh-CN" sz="2800" dirty="0" smtClean="0"/>
              <a:t>:        glob</a:t>
            </a:r>
          </a:p>
          <a:p>
            <a:pPr marL="0" indent="0">
              <a:buNone/>
            </a:pPr>
            <a:r>
              <a:rPr lang="zh-CN" altLang="en-US" sz="2800" dirty="0" smtClean="0"/>
              <a:t>处理</a:t>
            </a:r>
            <a:r>
              <a:rPr lang="en-US" altLang="zh-CN" sz="2800" dirty="0" smtClean="0"/>
              <a:t>tar</a:t>
            </a:r>
            <a:r>
              <a:rPr lang="zh-CN" altLang="en-US" sz="2800" dirty="0" smtClean="0"/>
              <a:t>压缩文件</a:t>
            </a:r>
            <a:r>
              <a:rPr lang="en-US" altLang="zh-CN" sz="2800" dirty="0" smtClean="0"/>
              <a:t>:     </a:t>
            </a:r>
            <a:r>
              <a:rPr lang="en-US" altLang="zh-CN" sz="2800" dirty="0" err="1" smtClean="0"/>
              <a:t>tarfile</a:t>
            </a:r>
            <a:endParaRPr lang="en-US" altLang="zh-CN" sz="2800" dirty="0" smtClean="0"/>
          </a:p>
          <a:p>
            <a:pPr marL="0" indent="0">
              <a:buNone/>
            </a:pPr>
            <a:r>
              <a:rPr lang="zh-CN" altLang="en-US" sz="2800" dirty="0" smtClean="0"/>
              <a:t>处理</a:t>
            </a:r>
            <a:r>
              <a:rPr lang="en-US" altLang="zh-CN" sz="2800" dirty="0" smtClean="0"/>
              <a:t>csv</a:t>
            </a:r>
            <a:r>
              <a:rPr lang="zh-CN" altLang="en-US" sz="2800" dirty="0" smtClean="0"/>
              <a:t>文件</a:t>
            </a:r>
            <a:r>
              <a:rPr lang="en-US" altLang="zh-CN" sz="2800" dirty="0" smtClean="0"/>
              <a:t>:          csv</a:t>
            </a:r>
          </a:p>
          <a:p>
            <a:pPr marL="0" indent="0">
              <a:buNone/>
            </a:pPr>
            <a:endParaRPr lang="en-US" altLang="zh-CN" dirty="0" smtClean="0"/>
          </a:p>
        </p:txBody>
      </p:sp>
      <p:sp>
        <p:nvSpPr>
          <p:cNvPr id="11" name="椭圆 10"/>
          <p:cNvSpPr/>
          <p:nvPr/>
        </p:nvSpPr>
        <p:spPr>
          <a:xfrm>
            <a:off x="6828917" y="3622587"/>
            <a:ext cx="3360144" cy="1388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等等等等。。。。。。</a:t>
            </a:r>
            <a:endParaRPr lang="zh-CN" altLang="en-US" dirty="0"/>
          </a:p>
        </p:txBody>
      </p:sp>
    </p:spTree>
    <p:extLst>
      <p:ext uri="{BB962C8B-B14F-4D97-AF65-F5344CB8AC3E}">
        <p14:creationId xmlns:p14="http://schemas.microsoft.com/office/powerpoint/2010/main" val="201025376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隆重介绍</a:t>
            </a:r>
            <a:r>
              <a:rPr kumimoji="1" lang="en-US" altLang="zh-CN" b="1" dirty="0" smtClean="0"/>
              <a:t>Requests</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1969810"/>
            <a:ext cx="10371551" cy="523220"/>
          </a:xfrm>
          <a:prstGeom prst="rect">
            <a:avLst/>
          </a:prstGeom>
          <a:noFill/>
        </p:spPr>
        <p:txBody>
          <a:bodyPr wrap="square" rtlCol="0">
            <a:spAutoFit/>
          </a:bodyPr>
          <a:lstStyle/>
          <a:p>
            <a:r>
              <a:rPr kumimoji="1" lang="zh-CN" altLang="en-US" sz="2800" dirty="0" smtClean="0"/>
              <a:t>为什么是</a:t>
            </a:r>
            <a:r>
              <a:rPr kumimoji="1" lang="en-US" altLang="zh-CN" sz="2800" dirty="0" smtClean="0"/>
              <a:t>Requests</a:t>
            </a:r>
            <a:r>
              <a:rPr kumimoji="1" lang="zh-CN" altLang="en-US" sz="2800" dirty="0" smtClean="0"/>
              <a:t>？</a:t>
            </a:r>
            <a:endParaRPr kumimoji="1" lang="zh-CN" altLang="en-US" sz="2800" dirty="0"/>
          </a:p>
        </p:txBody>
      </p:sp>
      <p:sp>
        <p:nvSpPr>
          <p:cNvPr id="6" name="文本框 5"/>
          <p:cNvSpPr txBox="1"/>
          <p:nvPr/>
        </p:nvSpPr>
        <p:spPr>
          <a:xfrm>
            <a:off x="1097280" y="2618998"/>
            <a:ext cx="9594937" cy="707886"/>
          </a:xfrm>
          <a:prstGeom prst="rect">
            <a:avLst/>
          </a:prstGeom>
          <a:noFill/>
        </p:spPr>
        <p:txBody>
          <a:bodyPr wrap="square" rtlCol="0">
            <a:spAutoFit/>
          </a:bodyPr>
          <a:lstStyle/>
          <a:p>
            <a:r>
              <a:rPr lang="en-US" altLang="zh-CN" sz="2000" dirty="0" smtClean="0">
                <a:latin typeface="+mn-ea"/>
              </a:rPr>
              <a:t>1. requests</a:t>
            </a:r>
            <a:r>
              <a:rPr lang="zh-CN" altLang="en-US" sz="2000" dirty="0">
                <a:latin typeface="+mn-ea"/>
              </a:rPr>
              <a:t>是一个</a:t>
            </a:r>
            <a:r>
              <a:rPr lang="en-US" altLang="zh-CN" sz="2000" dirty="0">
                <a:latin typeface="+mn-ea"/>
              </a:rPr>
              <a:t>Python</a:t>
            </a:r>
            <a:r>
              <a:rPr lang="zh-CN" altLang="en-US" sz="2000" dirty="0">
                <a:latin typeface="+mn-ea"/>
              </a:rPr>
              <a:t>的网络请求库，和</a:t>
            </a:r>
            <a:r>
              <a:rPr lang="en-US" altLang="zh-CN" sz="2000" dirty="0" err="1">
                <a:latin typeface="+mn-ea"/>
              </a:rPr>
              <a:t>urllib</a:t>
            </a:r>
            <a:r>
              <a:rPr lang="zh-CN" altLang="en-US" sz="2000" dirty="0">
                <a:latin typeface="+mn-ea"/>
              </a:rPr>
              <a:t>、</a:t>
            </a:r>
            <a:r>
              <a:rPr lang="en-US" altLang="zh-CN" sz="2000" dirty="0" err="1">
                <a:latin typeface="+mn-ea"/>
              </a:rPr>
              <a:t>httplib</a:t>
            </a:r>
            <a:r>
              <a:rPr lang="zh-CN" altLang="en-US" sz="2000" dirty="0">
                <a:latin typeface="+mn-ea"/>
              </a:rPr>
              <a:t>之流相比起来最大的优点就是好用，</a:t>
            </a:r>
            <a:r>
              <a:rPr lang="en-US" altLang="zh-CN" sz="2000" dirty="0">
                <a:latin typeface="+mn-ea"/>
              </a:rPr>
              <a:t>requests</a:t>
            </a:r>
            <a:r>
              <a:rPr lang="zh-CN" altLang="en-US" sz="2000" dirty="0">
                <a:latin typeface="+mn-ea"/>
              </a:rPr>
              <a:t>官方标榜的就是“我们的库是给人用的哦”。</a:t>
            </a:r>
            <a:endParaRPr kumimoji="1" lang="zh-CN" altLang="en-US" sz="2000" dirty="0">
              <a:latin typeface="+mn-ea"/>
            </a:endParaRPr>
          </a:p>
        </p:txBody>
      </p:sp>
      <p:sp>
        <p:nvSpPr>
          <p:cNvPr id="11" name="文本框 10"/>
          <p:cNvSpPr txBox="1"/>
          <p:nvPr/>
        </p:nvSpPr>
        <p:spPr>
          <a:xfrm>
            <a:off x="1097279" y="3690148"/>
            <a:ext cx="9594937" cy="400110"/>
          </a:xfrm>
          <a:prstGeom prst="rect">
            <a:avLst/>
          </a:prstGeom>
          <a:noFill/>
        </p:spPr>
        <p:txBody>
          <a:bodyPr wrap="square" rtlCol="0">
            <a:spAutoFit/>
          </a:bodyPr>
          <a:lstStyle/>
          <a:p>
            <a:r>
              <a:rPr lang="en-US" altLang="zh-CN" sz="2000" dirty="0">
                <a:latin typeface="+mn-ea"/>
              </a:rPr>
              <a:t>2</a:t>
            </a:r>
            <a:r>
              <a:rPr lang="en-US" altLang="zh-CN" sz="2000" dirty="0" smtClean="0">
                <a:latin typeface="+mn-ea"/>
              </a:rPr>
              <a:t>. </a:t>
            </a:r>
            <a:r>
              <a:rPr lang="en-US" altLang="zh-CN" sz="2000" dirty="0">
                <a:latin typeface="+mn-ea"/>
              </a:rPr>
              <a:t>Python</a:t>
            </a:r>
            <a:r>
              <a:rPr lang="zh-CN" altLang="en-US" sz="2000" dirty="0">
                <a:latin typeface="+mn-ea"/>
              </a:rPr>
              <a:t>之父</a:t>
            </a:r>
            <a:r>
              <a:rPr lang="en-US" altLang="zh-CN" sz="2000" dirty="0" smtClean="0">
                <a:latin typeface="+mn-ea"/>
              </a:rPr>
              <a:t>Guido</a:t>
            </a:r>
            <a:r>
              <a:rPr lang="zh-CN" altLang="en-US" sz="2000" dirty="0" smtClean="0">
                <a:latin typeface="+mn-ea"/>
              </a:rPr>
              <a:t>亲自参与开发，并为</a:t>
            </a:r>
            <a:r>
              <a:rPr lang="en-US" altLang="zh-CN" sz="2000" dirty="0">
                <a:latin typeface="+mn-ea"/>
              </a:rPr>
              <a:t>requests</a:t>
            </a:r>
            <a:r>
              <a:rPr lang="zh-CN" altLang="en-US" sz="2000" dirty="0">
                <a:latin typeface="+mn-ea"/>
              </a:rPr>
              <a:t>提出过一些有关发展路线的建议</a:t>
            </a:r>
            <a:r>
              <a:rPr lang="zh-CN" altLang="en-US" sz="2000" dirty="0"/>
              <a:t>。</a:t>
            </a:r>
            <a:endParaRPr kumimoji="1" lang="zh-CN" altLang="en-US" sz="2000" dirty="0"/>
          </a:p>
        </p:txBody>
      </p:sp>
      <p:sp>
        <p:nvSpPr>
          <p:cNvPr id="12" name="文本框 11"/>
          <p:cNvSpPr txBox="1"/>
          <p:nvPr/>
        </p:nvSpPr>
        <p:spPr>
          <a:xfrm>
            <a:off x="1097278" y="4493224"/>
            <a:ext cx="9594937" cy="400110"/>
          </a:xfrm>
          <a:prstGeom prst="rect">
            <a:avLst/>
          </a:prstGeom>
          <a:noFill/>
        </p:spPr>
        <p:txBody>
          <a:bodyPr wrap="square" rtlCol="0">
            <a:spAutoFit/>
          </a:bodyPr>
          <a:lstStyle/>
          <a:p>
            <a:r>
              <a:rPr lang="en-US" altLang="zh-CN" sz="2000" dirty="0">
                <a:latin typeface="+mn-ea"/>
              </a:rPr>
              <a:t>2</a:t>
            </a:r>
            <a:r>
              <a:rPr lang="en-US" altLang="zh-CN" sz="2000" dirty="0" smtClean="0">
                <a:latin typeface="+mn-ea"/>
              </a:rPr>
              <a:t>. </a:t>
            </a:r>
            <a:r>
              <a:rPr lang="zh-CN" altLang="en-US" sz="2000" dirty="0" smtClean="0">
                <a:latin typeface="+mn-ea"/>
              </a:rPr>
              <a:t>难以想象的简单、强大</a:t>
            </a:r>
            <a:r>
              <a:rPr lang="zh-CN" altLang="en-US" sz="2000" dirty="0" smtClean="0"/>
              <a:t>。</a:t>
            </a:r>
            <a:endParaRPr kumimoji="1" lang="zh-CN" altLang="en-US" sz="2000" dirty="0"/>
          </a:p>
        </p:txBody>
      </p:sp>
    </p:spTree>
    <p:extLst>
      <p:ext uri="{BB962C8B-B14F-4D97-AF65-F5344CB8AC3E}">
        <p14:creationId xmlns:p14="http://schemas.microsoft.com/office/powerpoint/2010/main" val="64813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wedge">
                                      <p:cBhvr>
                                        <p:cTn id="17" dur="20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heckerboard(across)">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wedge">
                                      <p:cBhvr>
                                        <p:cTn id="27" dur="2000"/>
                                        <p:tgtEl>
                                          <p:spTgt spid="1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1" nodeType="click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strips(downLeft)">
                                      <p:cBhvr>
                                        <p:cTn id="3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2" grpId="1" build="allAtOnce"/>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95</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625795" y="2948025"/>
            <a:ext cx="8943583" cy="1198090"/>
          </a:xfrm>
        </p:spPr>
        <p:txBody>
          <a:bodyPr>
            <a:normAutofit/>
          </a:bodyPr>
          <a:lstStyle/>
          <a:p>
            <a:r>
              <a:rPr lang="zh-CN" altLang="en-US" sz="3200" b="1" dirty="0" smtClean="0">
                <a:solidFill>
                  <a:srgbClr val="FFC000"/>
                </a:solidFill>
              </a:rPr>
              <a:t>如何高效、快速实现</a:t>
            </a:r>
          </a:p>
          <a:p>
            <a:r>
              <a:rPr lang="zh-CN" altLang="en-US" sz="3200" b="1" dirty="0"/>
              <a:t> </a:t>
            </a:r>
            <a:r>
              <a:rPr lang="zh-CN" altLang="en-US" sz="3200" b="1" dirty="0" smtClean="0"/>
              <a:t>                                  </a:t>
            </a:r>
            <a:r>
              <a:rPr lang="zh-CN" altLang="en-US" sz="3200" b="1" dirty="0" smtClean="0">
                <a:solidFill>
                  <a:srgbClr val="0070C0"/>
                </a:solidFill>
              </a:rPr>
              <a:t>简单网络爬虫的方法和思路</a:t>
            </a:r>
            <a:endParaRPr lang="en-US" altLang="zh-CN" sz="3200" b="1" dirty="0">
              <a:solidFill>
                <a:srgbClr val="0070C0"/>
              </a:solidFill>
            </a:endParaRPr>
          </a:p>
          <a:p>
            <a:endParaRPr kumimoji="1" lang="zh-CN" altLang="en-US" dirty="0"/>
          </a:p>
        </p:txBody>
      </p:sp>
    </p:spTree>
    <p:extLst>
      <p:ext uri="{BB962C8B-B14F-4D97-AF65-F5344CB8AC3E}">
        <p14:creationId xmlns:p14="http://schemas.microsoft.com/office/powerpoint/2010/main" val="132856762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96</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8" name="内容占位符 6"/>
          <p:cNvSpPr>
            <a:spLocks noGrp="1"/>
          </p:cNvSpPr>
          <p:nvPr>
            <p:ph idx="1"/>
          </p:nvPr>
        </p:nvSpPr>
        <p:spPr>
          <a:xfrm>
            <a:off x="1097280" y="1845734"/>
            <a:ext cx="10058400" cy="4023360"/>
          </a:xfrm>
        </p:spPr>
        <p:txBody>
          <a:bodyPr>
            <a:normAutofit/>
          </a:bodyPr>
          <a:lstStyle/>
          <a:p>
            <a:pPr>
              <a:lnSpc>
                <a:spcPct val="150000"/>
              </a:lnSpc>
            </a:pPr>
            <a:r>
              <a:rPr lang="en-US" altLang="zh-CN" sz="3200" dirty="0" smtClean="0"/>
              <a:t>●</a:t>
            </a:r>
            <a:r>
              <a:rPr lang="zh-CN" altLang="en-US" sz="3200" dirty="0" smtClean="0"/>
              <a:t>安装</a:t>
            </a:r>
            <a:r>
              <a:rPr lang="en-US" altLang="zh-CN" sz="3200" dirty="0" smtClean="0"/>
              <a:t>paramiko</a:t>
            </a:r>
          </a:p>
          <a:p>
            <a:pPr>
              <a:lnSpc>
                <a:spcPct val="150000"/>
              </a:lnSpc>
            </a:pPr>
            <a:r>
              <a:rPr lang="en-US" altLang="zh-CN" sz="3200" dirty="0" smtClean="0"/>
              <a:t>●</a:t>
            </a:r>
            <a:r>
              <a:rPr lang="zh-CN" altLang="en-US" sz="3200" dirty="0"/>
              <a:t>密码</a:t>
            </a:r>
            <a:r>
              <a:rPr lang="zh-CN" altLang="en-US" sz="3200" dirty="0" smtClean="0"/>
              <a:t>认证方式的开发</a:t>
            </a:r>
            <a:endParaRPr lang="en-US" altLang="zh-CN" sz="3200" dirty="0" smtClean="0"/>
          </a:p>
          <a:p>
            <a:pPr>
              <a:lnSpc>
                <a:spcPct val="150000"/>
              </a:lnSpc>
            </a:pPr>
            <a:r>
              <a:rPr lang="zh-CN" altLang="zh-CN" sz="3200" dirty="0" smtClean="0"/>
              <a:t>●</a:t>
            </a:r>
            <a:r>
              <a:rPr lang="en-US" altLang="zh-CN" sz="3200" dirty="0" err="1" smtClean="0"/>
              <a:t>PublicKey</a:t>
            </a:r>
            <a:r>
              <a:rPr lang="zh-CN" altLang="en-US" sz="3200" dirty="0" smtClean="0"/>
              <a:t>认证方式的开发</a:t>
            </a:r>
            <a:endParaRPr lang="en-US" altLang="zh-CN" sz="3200" dirty="0" smtClean="0"/>
          </a:p>
        </p:txBody>
      </p:sp>
    </p:spTree>
    <p:extLst>
      <p:ext uri="{BB962C8B-B14F-4D97-AF65-F5344CB8AC3E}">
        <p14:creationId xmlns:p14="http://schemas.microsoft.com/office/powerpoint/2010/main" val="61984438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9" name="内容占位符 6"/>
          <p:cNvSpPr txBox="1">
            <a:spLocks/>
          </p:cNvSpPr>
          <p:nvPr/>
        </p:nvSpPr>
        <p:spPr>
          <a:xfrm>
            <a:off x="1068387" y="1737359"/>
            <a:ext cx="10058400" cy="437879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r>
              <a:rPr lang="en-US" altLang="zh-CN" dirty="0" smtClean="0"/>
              <a:t># password</a:t>
            </a:r>
            <a:r>
              <a:rPr lang="zh-CN" altLang="en-US" dirty="0" smtClean="0"/>
              <a:t>认证</a:t>
            </a:r>
            <a:endParaRPr lang="en-US" altLang="zh-CN" dirty="0" smtClean="0"/>
          </a:p>
          <a:p>
            <a:pPr>
              <a:lnSpc>
                <a:spcPct val="150000"/>
              </a:lnSpc>
            </a:pPr>
            <a:r>
              <a:rPr lang="en-US" altLang="zh-CN" dirty="0" err="1" smtClean="0"/>
              <a:t>ssh</a:t>
            </a:r>
            <a:r>
              <a:rPr lang="en-US" altLang="zh-CN" dirty="0" smtClean="0"/>
              <a:t>=</a:t>
            </a:r>
            <a:r>
              <a:rPr lang="en-US" altLang="zh-CN" dirty="0" err="1" smtClean="0"/>
              <a:t>paramiko.SSHClient</a:t>
            </a:r>
            <a:r>
              <a:rPr lang="en-US" altLang="zh-CN" dirty="0" smtClean="0"/>
              <a:t>()</a:t>
            </a:r>
          </a:p>
          <a:p>
            <a:pPr>
              <a:lnSpc>
                <a:spcPct val="150000"/>
              </a:lnSpc>
            </a:pPr>
            <a:r>
              <a:rPr lang="en-US" altLang="zh-CN" dirty="0" err="1" smtClean="0"/>
              <a:t>ssh.set_missing_host_key_policy</a:t>
            </a:r>
            <a:r>
              <a:rPr lang="en-US" altLang="zh-CN" dirty="0" smtClean="0"/>
              <a:t>(</a:t>
            </a:r>
            <a:r>
              <a:rPr lang="en-US" altLang="zh-CN" dirty="0" err="1" smtClean="0"/>
              <a:t>paramiko.AutoAddPolicy</a:t>
            </a:r>
            <a:r>
              <a:rPr lang="en-US" altLang="zh-CN" dirty="0" smtClean="0"/>
              <a:t>())</a:t>
            </a:r>
          </a:p>
          <a:p>
            <a:pPr>
              <a:lnSpc>
                <a:spcPct val="150000"/>
              </a:lnSpc>
            </a:pPr>
            <a:r>
              <a:rPr lang="en-US" altLang="zh-CN" dirty="0" err="1" smtClean="0"/>
              <a:t>ssh.connect</a:t>
            </a:r>
            <a:r>
              <a:rPr lang="en-US" altLang="zh-CN" dirty="0" smtClean="0"/>
              <a:t>('192.168.72.128', 22, 'root', 'Ncchina123')</a:t>
            </a:r>
          </a:p>
          <a:p>
            <a:pPr>
              <a:lnSpc>
                <a:spcPct val="150000"/>
              </a:lnSpc>
            </a:pPr>
            <a:r>
              <a:rPr lang="en-US" altLang="zh-CN" dirty="0" err="1" smtClean="0"/>
              <a:t>stdin</a:t>
            </a:r>
            <a:r>
              <a:rPr lang="en-US" altLang="zh-CN" dirty="0" smtClean="0"/>
              <a:t>, </a:t>
            </a:r>
            <a:r>
              <a:rPr lang="en-US" altLang="zh-CN" dirty="0" err="1" smtClean="0"/>
              <a:t>stdout</a:t>
            </a:r>
            <a:r>
              <a:rPr lang="en-US" altLang="zh-CN" dirty="0" smtClean="0"/>
              <a:t>, </a:t>
            </a:r>
            <a:r>
              <a:rPr lang="en-US" altLang="zh-CN" dirty="0" err="1" smtClean="0"/>
              <a:t>stderr</a:t>
            </a:r>
            <a:r>
              <a:rPr lang="en-US" altLang="zh-CN" dirty="0" smtClean="0"/>
              <a:t> = </a:t>
            </a:r>
            <a:r>
              <a:rPr lang="en-US" altLang="zh-CN" dirty="0" err="1" smtClean="0"/>
              <a:t>ssh.exec_command</a:t>
            </a:r>
            <a:r>
              <a:rPr lang="en-US" altLang="zh-CN" dirty="0" smtClean="0"/>
              <a:t>('</a:t>
            </a:r>
            <a:r>
              <a:rPr lang="en-US" altLang="zh-CN" dirty="0" err="1" smtClean="0"/>
              <a:t>ls</a:t>
            </a:r>
            <a:r>
              <a:rPr lang="en-US" altLang="zh-CN" dirty="0" smtClean="0"/>
              <a:t> </a:t>
            </a:r>
            <a:r>
              <a:rPr lang="en-US" altLang="zh-CN" dirty="0" err="1" smtClean="0"/>
              <a:t>sb</a:t>
            </a:r>
            <a:r>
              <a:rPr lang="en-US" altLang="zh-CN" dirty="0" smtClean="0"/>
              <a:t>')</a:t>
            </a:r>
          </a:p>
          <a:p>
            <a:pPr>
              <a:lnSpc>
                <a:spcPct val="150000"/>
              </a:lnSpc>
            </a:pPr>
            <a:r>
              <a:rPr lang="en-US" altLang="zh-CN" dirty="0" smtClean="0"/>
              <a:t>print </a:t>
            </a:r>
            <a:r>
              <a:rPr lang="en-US" altLang="zh-CN" dirty="0" err="1" smtClean="0"/>
              <a:t>stdout.read</a:t>
            </a:r>
            <a:r>
              <a:rPr lang="en-US" altLang="zh-CN" dirty="0" smtClean="0"/>
              <a:t>()</a:t>
            </a:r>
          </a:p>
          <a:p>
            <a:pPr>
              <a:lnSpc>
                <a:spcPct val="150000"/>
              </a:lnSpc>
            </a:pPr>
            <a:r>
              <a:rPr lang="en-US" altLang="zh-CN" dirty="0" err="1" smtClean="0"/>
              <a:t>ssh.close</a:t>
            </a:r>
            <a:r>
              <a:rPr lang="en-US" altLang="zh-CN" dirty="0" smtClean="0"/>
              <a:t>()</a:t>
            </a:r>
          </a:p>
        </p:txBody>
      </p:sp>
    </p:spTree>
    <p:extLst>
      <p:ext uri="{BB962C8B-B14F-4D97-AF65-F5344CB8AC3E}">
        <p14:creationId xmlns:p14="http://schemas.microsoft.com/office/powerpoint/2010/main" val="76906531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8" name="内容占位符 6"/>
          <p:cNvSpPr>
            <a:spLocks noGrp="1"/>
          </p:cNvSpPr>
          <p:nvPr>
            <p:ph idx="1"/>
          </p:nvPr>
        </p:nvSpPr>
        <p:spPr>
          <a:xfrm>
            <a:off x="1154083" y="1869602"/>
            <a:ext cx="10058400" cy="4378796"/>
          </a:xfrm>
        </p:spPr>
        <p:txBody>
          <a:bodyPr>
            <a:noAutofit/>
          </a:bodyPr>
          <a:lstStyle/>
          <a:p>
            <a:pPr>
              <a:lnSpc>
                <a:spcPct val="120000"/>
              </a:lnSpc>
              <a:spcBef>
                <a:spcPts val="0"/>
              </a:spcBef>
              <a:spcAft>
                <a:spcPts val="0"/>
              </a:spcAft>
            </a:pPr>
            <a:r>
              <a:rPr lang="en-US" altLang="zh-CN" sz="2200" dirty="0" smtClean="0"/>
              <a:t># </a:t>
            </a:r>
            <a:r>
              <a:rPr lang="en-US" altLang="zh-CN" sz="2200" dirty="0" err="1" smtClean="0"/>
              <a:t>public_key</a:t>
            </a:r>
            <a:r>
              <a:rPr lang="zh-CN" altLang="en-US" sz="2200" dirty="0" smtClean="0"/>
              <a:t>认证</a:t>
            </a:r>
            <a:endParaRPr lang="en-US" altLang="zh-CN" sz="2200" dirty="0" smtClean="0"/>
          </a:p>
          <a:p>
            <a:pPr>
              <a:lnSpc>
                <a:spcPct val="120000"/>
              </a:lnSpc>
              <a:spcBef>
                <a:spcPts val="0"/>
              </a:spcBef>
              <a:spcAft>
                <a:spcPts val="0"/>
              </a:spcAft>
            </a:pPr>
            <a:r>
              <a:rPr lang="en-US" altLang="zh-CN" sz="2200" dirty="0" smtClean="0"/>
              <a:t>import </a:t>
            </a:r>
            <a:r>
              <a:rPr lang="en-US" altLang="zh-CN" sz="2200" dirty="0" err="1" smtClean="0"/>
              <a:t>paramiko</a:t>
            </a:r>
            <a:endParaRPr lang="en-US" altLang="zh-CN" sz="2200" dirty="0" smtClean="0"/>
          </a:p>
          <a:p>
            <a:pPr>
              <a:lnSpc>
                <a:spcPct val="120000"/>
              </a:lnSpc>
              <a:spcBef>
                <a:spcPts val="0"/>
              </a:spcBef>
              <a:spcAft>
                <a:spcPts val="0"/>
              </a:spcAft>
            </a:pPr>
            <a:r>
              <a:rPr lang="en-US" altLang="zh-CN" sz="2200" dirty="0" err="1"/>
              <a:t>ssh</a:t>
            </a:r>
            <a:r>
              <a:rPr lang="en-US" altLang="zh-CN" sz="2200" dirty="0"/>
              <a:t>=</a:t>
            </a:r>
            <a:r>
              <a:rPr lang="en-US" altLang="zh-CN" sz="2200" dirty="0" err="1"/>
              <a:t>paramiko.SSHClient</a:t>
            </a:r>
            <a:r>
              <a:rPr lang="en-US" altLang="zh-CN" sz="2200" dirty="0" smtClean="0"/>
              <a:t>()</a:t>
            </a:r>
          </a:p>
          <a:p>
            <a:pPr>
              <a:lnSpc>
                <a:spcPct val="120000"/>
              </a:lnSpc>
              <a:spcBef>
                <a:spcPts val="0"/>
              </a:spcBef>
              <a:spcAft>
                <a:spcPts val="0"/>
              </a:spcAft>
            </a:pPr>
            <a:r>
              <a:rPr lang="en-US" altLang="zh-CN" sz="2200" dirty="0" err="1" smtClean="0"/>
              <a:t>private_file_path</a:t>
            </a:r>
            <a:r>
              <a:rPr lang="en-US" altLang="zh-CN" sz="2200" dirty="0" smtClean="0"/>
              <a:t> </a:t>
            </a:r>
            <a:r>
              <a:rPr lang="en-US" altLang="zh-CN" sz="2200" dirty="0"/>
              <a:t>= '/root/.</a:t>
            </a:r>
            <a:r>
              <a:rPr lang="en-US" altLang="zh-CN" sz="2200" dirty="0" err="1" smtClean="0"/>
              <a:t>ssh</a:t>
            </a:r>
            <a:r>
              <a:rPr lang="en-US" altLang="zh-CN" sz="2200" dirty="0" smtClean="0"/>
              <a:t>/</a:t>
            </a:r>
            <a:r>
              <a:rPr lang="en-US" altLang="zh-CN" sz="2200" dirty="0" err="1" smtClean="0"/>
              <a:t>id_rsa</a:t>
            </a:r>
            <a:r>
              <a:rPr lang="en-US" altLang="zh-CN" sz="2200" dirty="0" smtClean="0"/>
              <a:t>‘</a:t>
            </a:r>
          </a:p>
          <a:p>
            <a:pPr>
              <a:lnSpc>
                <a:spcPct val="120000"/>
              </a:lnSpc>
              <a:spcBef>
                <a:spcPts val="0"/>
              </a:spcBef>
              <a:spcAft>
                <a:spcPts val="0"/>
              </a:spcAft>
            </a:pPr>
            <a:r>
              <a:rPr lang="en-US" altLang="zh-CN" sz="2200" dirty="0" smtClean="0"/>
              <a:t>key </a:t>
            </a:r>
            <a:r>
              <a:rPr lang="en-US" altLang="zh-CN" sz="2200" dirty="0"/>
              <a:t>= </a:t>
            </a:r>
            <a:r>
              <a:rPr lang="en-US" altLang="zh-CN" sz="2200" dirty="0" err="1" smtClean="0"/>
              <a:t>paramiko.RSAKey.from_private_key_file</a:t>
            </a:r>
            <a:r>
              <a:rPr lang="en-US" altLang="zh-CN" sz="2200" dirty="0" smtClean="0"/>
              <a:t>(</a:t>
            </a:r>
            <a:r>
              <a:rPr lang="en-US" altLang="zh-CN" sz="2200" dirty="0" err="1" smtClean="0"/>
              <a:t>private_file_path</a:t>
            </a:r>
            <a:r>
              <a:rPr lang="en-US" altLang="zh-CN" sz="2200" dirty="0" smtClean="0"/>
              <a:t>)</a:t>
            </a:r>
          </a:p>
          <a:p>
            <a:pPr>
              <a:lnSpc>
                <a:spcPct val="120000"/>
              </a:lnSpc>
              <a:spcBef>
                <a:spcPts val="0"/>
              </a:spcBef>
              <a:spcAft>
                <a:spcPts val="0"/>
              </a:spcAft>
            </a:pPr>
            <a:r>
              <a:rPr lang="en-US" altLang="zh-CN" sz="2200" dirty="0" err="1" smtClean="0"/>
              <a:t>ssh.set_missing_host_key_policy</a:t>
            </a:r>
            <a:r>
              <a:rPr lang="en-US" altLang="zh-CN" sz="2200" dirty="0" smtClean="0"/>
              <a:t>(</a:t>
            </a:r>
            <a:r>
              <a:rPr lang="en-US" altLang="zh-CN" sz="2200" dirty="0" err="1" smtClean="0"/>
              <a:t>paramiko.AutoAddPolicy</a:t>
            </a:r>
            <a:r>
              <a:rPr lang="en-US" altLang="zh-CN" sz="2200" dirty="0" smtClean="0"/>
              <a:t>())</a:t>
            </a:r>
          </a:p>
          <a:p>
            <a:pPr>
              <a:lnSpc>
                <a:spcPct val="120000"/>
              </a:lnSpc>
              <a:spcBef>
                <a:spcPts val="0"/>
              </a:spcBef>
              <a:spcAft>
                <a:spcPts val="0"/>
              </a:spcAft>
            </a:pPr>
            <a:r>
              <a:rPr lang="en-US" altLang="zh-CN" sz="2200" dirty="0" err="1"/>
              <a:t>ssh.connect</a:t>
            </a:r>
            <a:r>
              <a:rPr lang="en-US" altLang="zh-CN" sz="2200" dirty="0"/>
              <a:t>('192.168.1.121', username='root', port=22, </a:t>
            </a:r>
            <a:r>
              <a:rPr lang="en-US" altLang="zh-CN" sz="2200" dirty="0" err="1"/>
              <a:t>pkey</a:t>
            </a:r>
            <a:r>
              <a:rPr lang="en-US" altLang="zh-CN" sz="2200" dirty="0"/>
              <a:t>=key</a:t>
            </a:r>
            <a:r>
              <a:rPr lang="en-US" altLang="zh-CN" sz="2200" dirty="0" smtClean="0"/>
              <a:t>)</a:t>
            </a:r>
          </a:p>
          <a:p>
            <a:pPr>
              <a:lnSpc>
                <a:spcPct val="120000"/>
              </a:lnSpc>
              <a:spcBef>
                <a:spcPts val="0"/>
              </a:spcBef>
              <a:spcAft>
                <a:spcPts val="0"/>
              </a:spcAft>
            </a:pPr>
            <a:r>
              <a:rPr lang="en-US" altLang="zh-CN" sz="2200" dirty="0" err="1"/>
              <a:t>stdin</a:t>
            </a:r>
            <a:r>
              <a:rPr lang="en-US" altLang="zh-CN" sz="2200" dirty="0"/>
              <a:t>, </a:t>
            </a:r>
            <a:r>
              <a:rPr lang="en-US" altLang="zh-CN" sz="2200" dirty="0" err="1"/>
              <a:t>stdout</a:t>
            </a:r>
            <a:r>
              <a:rPr lang="en-US" altLang="zh-CN" sz="2200" dirty="0"/>
              <a:t>, </a:t>
            </a:r>
            <a:r>
              <a:rPr lang="en-US" altLang="zh-CN" sz="2200" dirty="0" err="1"/>
              <a:t>stderr</a:t>
            </a:r>
            <a:r>
              <a:rPr lang="en-US" altLang="zh-CN" sz="2200" dirty="0"/>
              <a:t> = </a:t>
            </a:r>
            <a:r>
              <a:rPr lang="en-US" altLang="zh-CN" sz="2200" dirty="0" err="1"/>
              <a:t>ssh.exec_command</a:t>
            </a:r>
            <a:r>
              <a:rPr lang="en-US" altLang="zh-CN" sz="2200" dirty="0"/>
              <a:t>(</a:t>
            </a:r>
            <a:r>
              <a:rPr lang="en-US" altLang="zh-CN" sz="2200" dirty="0" smtClean="0"/>
              <a:t>'</a:t>
            </a:r>
            <a:r>
              <a:rPr lang="en-US" altLang="zh-CN" sz="2200" dirty="0" err="1" smtClean="0"/>
              <a:t>ifconfig</a:t>
            </a:r>
            <a:r>
              <a:rPr lang="en-US" altLang="zh-CN" sz="2200" dirty="0" smtClean="0"/>
              <a:t>')</a:t>
            </a:r>
          </a:p>
          <a:p>
            <a:pPr>
              <a:lnSpc>
                <a:spcPct val="120000"/>
              </a:lnSpc>
              <a:spcBef>
                <a:spcPts val="0"/>
              </a:spcBef>
              <a:spcAft>
                <a:spcPts val="0"/>
              </a:spcAft>
            </a:pPr>
            <a:r>
              <a:rPr lang="en-US" altLang="zh-CN" sz="2200" dirty="0"/>
              <a:t>print </a:t>
            </a:r>
            <a:r>
              <a:rPr lang="en-US" altLang="zh-CN" sz="2200" dirty="0" err="1"/>
              <a:t>stdout.read</a:t>
            </a:r>
            <a:r>
              <a:rPr lang="en-US" altLang="zh-CN" sz="2200" dirty="0" smtClean="0"/>
              <a:t>()</a:t>
            </a:r>
          </a:p>
          <a:p>
            <a:pPr>
              <a:lnSpc>
                <a:spcPct val="120000"/>
              </a:lnSpc>
              <a:spcBef>
                <a:spcPts val="0"/>
              </a:spcBef>
              <a:spcAft>
                <a:spcPts val="0"/>
              </a:spcAft>
            </a:pPr>
            <a:r>
              <a:rPr lang="en-US" altLang="zh-CN" sz="2200" dirty="0" err="1" smtClean="0"/>
              <a:t>ssh.close</a:t>
            </a:r>
            <a:r>
              <a:rPr lang="en-US" altLang="zh-CN" sz="2200" dirty="0"/>
              <a:t>()</a:t>
            </a:r>
            <a:endParaRPr lang="en-US" altLang="zh-CN" sz="2200" dirty="0" smtClean="0"/>
          </a:p>
        </p:txBody>
      </p:sp>
    </p:spTree>
    <p:extLst>
      <p:ext uri="{BB962C8B-B14F-4D97-AF65-F5344CB8AC3E}">
        <p14:creationId xmlns:p14="http://schemas.microsoft.com/office/powerpoint/2010/main" val="90828739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a:spLocks noGrp="1"/>
          </p:cNvSpPr>
          <p:nvPr>
            <p:ph type="title"/>
          </p:nvPr>
        </p:nvSpPr>
        <p:spPr>
          <a:xfrm>
            <a:off x="1097280" y="286603"/>
            <a:ext cx="10058400" cy="1450757"/>
          </a:xfrm>
        </p:spPr>
        <p:txBody>
          <a:bodyPr/>
          <a:lstStyle/>
          <a:p>
            <a:r>
              <a:rPr kumimoji="1" lang="zh-CN" altLang="en-US" b="1" dirty="0" smtClean="0"/>
              <a:t>系统管理的利器</a:t>
            </a:r>
            <a:r>
              <a:rPr kumimoji="1" lang="en-US" altLang="zh-CN" b="1" dirty="0" smtClean="0"/>
              <a:t>—</a:t>
            </a:r>
            <a:r>
              <a:rPr kumimoji="1" lang="en-US" altLang="zh-CN" b="1" dirty="0" err="1" smtClean="0"/>
              <a:t>Paramiko</a:t>
            </a:r>
            <a:endParaRPr kumimoji="1" lang="zh-CN" altLang="en-US" b="1" dirty="0"/>
          </a:p>
        </p:txBody>
      </p:sp>
      <p:sp>
        <p:nvSpPr>
          <p:cNvPr id="9" name="文本框 8"/>
          <p:cNvSpPr txBox="1"/>
          <p:nvPr/>
        </p:nvSpPr>
        <p:spPr>
          <a:xfrm>
            <a:off x="1150161" y="2264891"/>
            <a:ext cx="9952638" cy="4062651"/>
          </a:xfrm>
          <a:prstGeom prst="rect">
            <a:avLst/>
          </a:prstGeom>
          <a:noFill/>
        </p:spPr>
        <p:txBody>
          <a:bodyPr wrap="square" rtlCol="0">
            <a:spAutoFit/>
          </a:bodyPr>
          <a:lstStyle/>
          <a:p>
            <a:pPr>
              <a:lnSpc>
                <a:spcPct val="150000"/>
              </a:lnSpc>
            </a:pPr>
            <a:r>
              <a:rPr lang="en-US" altLang="zh-CN" sz="2000" dirty="0"/>
              <a:t>import </a:t>
            </a:r>
            <a:r>
              <a:rPr lang="en-US" altLang="zh-CN" sz="2000" dirty="0" err="1"/>
              <a:t>paramiko</a:t>
            </a:r>
            <a:endParaRPr lang="en-US" altLang="zh-CN" sz="2000" dirty="0"/>
          </a:p>
          <a:p>
            <a:pPr>
              <a:lnSpc>
                <a:spcPct val="150000"/>
              </a:lnSpc>
            </a:pPr>
            <a:r>
              <a:rPr lang="en-US" altLang="zh-CN" sz="2400" dirty="0" err="1"/>
              <a:t>ssh</a:t>
            </a:r>
            <a:r>
              <a:rPr lang="en-US" altLang="zh-CN" sz="2400" dirty="0"/>
              <a:t>=</a:t>
            </a:r>
            <a:r>
              <a:rPr lang="en-US" altLang="zh-CN" sz="2400" dirty="0" err="1"/>
              <a:t>paramiko.SSHClient</a:t>
            </a:r>
            <a:r>
              <a:rPr lang="en-US" altLang="zh-CN" sz="2400" dirty="0" smtClean="0"/>
              <a:t>()</a:t>
            </a:r>
          </a:p>
          <a:p>
            <a:r>
              <a:rPr lang="en-US" altLang="zh-CN" sz="2400" dirty="0" err="1" smtClean="0"/>
              <a:t>private_file_path</a:t>
            </a:r>
            <a:r>
              <a:rPr lang="en-US" altLang="zh-CN" sz="2400" dirty="0" smtClean="0"/>
              <a:t> </a:t>
            </a:r>
            <a:r>
              <a:rPr lang="en-US" altLang="zh-CN" sz="2400" dirty="0"/>
              <a:t>= '/root/.</a:t>
            </a:r>
            <a:r>
              <a:rPr lang="en-US" altLang="zh-CN" sz="2400" dirty="0" err="1" smtClean="0"/>
              <a:t>ssh</a:t>
            </a:r>
            <a:r>
              <a:rPr lang="en-US" altLang="zh-CN" sz="2400" dirty="0" smtClean="0"/>
              <a:t>/</a:t>
            </a:r>
            <a:r>
              <a:rPr lang="en-US" altLang="zh-CN" sz="2400" dirty="0" err="1" smtClean="0"/>
              <a:t>id_rsa</a:t>
            </a:r>
            <a:r>
              <a:rPr lang="en-US" altLang="zh-CN" sz="2400" dirty="0" smtClean="0"/>
              <a:t>‘</a:t>
            </a:r>
          </a:p>
          <a:p>
            <a:r>
              <a:rPr lang="en-US" altLang="zh-CN" sz="2400" dirty="0" smtClean="0"/>
              <a:t>key </a:t>
            </a:r>
            <a:r>
              <a:rPr lang="en-US" altLang="zh-CN" sz="2400" dirty="0"/>
              <a:t>= </a:t>
            </a:r>
            <a:r>
              <a:rPr lang="en-US" altLang="zh-CN" sz="2400" dirty="0" err="1"/>
              <a:t>paramiko.RSAKey.from_private_key_file</a:t>
            </a:r>
            <a:r>
              <a:rPr lang="en-US" altLang="zh-CN" sz="2400" dirty="0"/>
              <a:t>(</a:t>
            </a:r>
            <a:r>
              <a:rPr lang="en-US" altLang="zh-CN" sz="2400" dirty="0" err="1"/>
              <a:t>private_file_path</a:t>
            </a:r>
            <a:r>
              <a:rPr lang="en-US" altLang="zh-CN" sz="2400" dirty="0" smtClean="0"/>
              <a:t>)</a:t>
            </a:r>
          </a:p>
          <a:p>
            <a:r>
              <a:rPr lang="en-US" altLang="zh-CN" sz="2400" dirty="0" smtClean="0"/>
              <a:t>t </a:t>
            </a:r>
            <a:r>
              <a:rPr lang="en-US" altLang="zh-CN" sz="2400" dirty="0"/>
              <a:t>= </a:t>
            </a:r>
            <a:r>
              <a:rPr lang="en-US" altLang="zh-CN" sz="2400" dirty="0" err="1"/>
              <a:t>paramiko.Transport</a:t>
            </a:r>
            <a:r>
              <a:rPr lang="en-US" altLang="zh-CN" sz="2400" dirty="0"/>
              <a:t>(('192.168.1.121</a:t>
            </a:r>
            <a:r>
              <a:rPr lang="en-US" altLang="zh-CN" sz="2400" dirty="0" smtClean="0"/>
              <a:t>',  22))</a:t>
            </a:r>
          </a:p>
          <a:p>
            <a:r>
              <a:rPr lang="en-US" altLang="zh-CN" sz="2400" dirty="0" err="1" smtClean="0"/>
              <a:t>t.connect</a:t>
            </a:r>
            <a:r>
              <a:rPr lang="en-US" altLang="zh-CN" sz="2400" dirty="0" smtClean="0"/>
              <a:t>(username</a:t>
            </a:r>
            <a:r>
              <a:rPr lang="en-US" altLang="zh-CN" sz="2400" dirty="0"/>
              <a:t>='root</a:t>
            </a:r>
            <a:r>
              <a:rPr lang="en-US" altLang="zh-CN" sz="2400" dirty="0" smtClean="0"/>
              <a:t>', </a:t>
            </a:r>
            <a:r>
              <a:rPr lang="en-US" altLang="zh-CN" sz="2400" dirty="0" err="1" smtClean="0"/>
              <a:t>pkey</a:t>
            </a:r>
            <a:r>
              <a:rPr lang="en-US" altLang="zh-CN" sz="2400" dirty="0" smtClean="0"/>
              <a:t>=key)</a:t>
            </a:r>
          </a:p>
          <a:p>
            <a:r>
              <a:rPr lang="en-US" altLang="zh-CN" sz="2400" dirty="0" err="1" smtClean="0"/>
              <a:t>sftp</a:t>
            </a:r>
            <a:r>
              <a:rPr lang="en-US" altLang="zh-CN" sz="2400" dirty="0" smtClean="0"/>
              <a:t> </a:t>
            </a:r>
            <a:r>
              <a:rPr lang="en-US" altLang="zh-CN" sz="2400" dirty="0"/>
              <a:t>= </a:t>
            </a:r>
            <a:r>
              <a:rPr lang="en-US" altLang="zh-CN" sz="2400" dirty="0" err="1"/>
              <a:t>paramiko.SFTPClient.from_transport</a:t>
            </a:r>
            <a:r>
              <a:rPr lang="en-US" altLang="zh-CN" sz="2400" dirty="0"/>
              <a:t>(t</a:t>
            </a:r>
            <a:r>
              <a:rPr lang="en-US" altLang="zh-CN" sz="2400" dirty="0" smtClean="0"/>
              <a:t>)</a:t>
            </a:r>
          </a:p>
          <a:p>
            <a:r>
              <a:rPr lang="en-US" altLang="zh-CN" sz="2400" dirty="0" err="1" smtClean="0">
                <a:solidFill>
                  <a:srgbClr val="FF0000"/>
                </a:solidFill>
              </a:rPr>
              <a:t>sftp.put</a:t>
            </a:r>
            <a:r>
              <a:rPr lang="en-US" altLang="zh-CN" sz="2400" dirty="0" smtClean="0">
                <a:solidFill>
                  <a:srgbClr val="FF0000"/>
                </a:solidFill>
              </a:rPr>
              <a:t>(‘/</a:t>
            </a:r>
            <a:r>
              <a:rPr lang="en-US" altLang="zh-CN" sz="2400" dirty="0" err="1" smtClean="0">
                <a:solidFill>
                  <a:srgbClr val="FF0000"/>
                </a:solidFill>
              </a:rPr>
              <a:t>tmp</a:t>
            </a:r>
            <a:r>
              <a:rPr lang="en-US" altLang="zh-CN" sz="2400" dirty="0" smtClean="0">
                <a:solidFill>
                  <a:srgbClr val="FF0000"/>
                </a:solidFill>
              </a:rPr>
              <a:t>/gubaoer.txt’,  ‘/</a:t>
            </a:r>
            <a:r>
              <a:rPr lang="en-US" altLang="zh-CN" sz="2400" dirty="0" err="1" smtClean="0">
                <a:solidFill>
                  <a:srgbClr val="FF0000"/>
                </a:solidFill>
              </a:rPr>
              <a:t>tmp</a:t>
            </a:r>
            <a:r>
              <a:rPr lang="en-US" altLang="zh-CN" sz="2400" dirty="0" smtClean="0">
                <a:solidFill>
                  <a:srgbClr val="FF0000"/>
                </a:solidFill>
              </a:rPr>
              <a:t>/gubaoer.txt’)    ###</a:t>
            </a:r>
            <a:r>
              <a:rPr lang="zh-CN" altLang="en-US" sz="2400" dirty="0" smtClean="0">
                <a:solidFill>
                  <a:srgbClr val="FF0000"/>
                </a:solidFill>
              </a:rPr>
              <a:t>上传</a:t>
            </a:r>
            <a:endParaRPr lang="en-US" altLang="zh-CN" sz="2400" dirty="0" smtClean="0">
              <a:solidFill>
                <a:srgbClr val="FF0000"/>
              </a:solidFill>
            </a:endParaRPr>
          </a:p>
          <a:p>
            <a:r>
              <a:rPr lang="en-US" altLang="zh-CN" sz="2400" dirty="0" smtClean="0">
                <a:solidFill>
                  <a:srgbClr val="FF0000"/>
                </a:solidFill>
              </a:rPr>
              <a:t># </a:t>
            </a:r>
            <a:r>
              <a:rPr lang="en-US" altLang="zh-CN" sz="2400" dirty="0" err="1" smtClean="0">
                <a:solidFill>
                  <a:srgbClr val="FF0000"/>
                </a:solidFill>
              </a:rPr>
              <a:t>sftp.get</a:t>
            </a:r>
            <a:r>
              <a:rPr lang="en-US" altLang="zh-CN" sz="2400" dirty="0" smtClean="0">
                <a:solidFill>
                  <a:srgbClr val="FF0000"/>
                </a:solidFill>
              </a:rPr>
              <a:t>(‘/</a:t>
            </a:r>
            <a:r>
              <a:rPr lang="en-US" altLang="zh-CN" sz="2400" dirty="0" err="1" smtClean="0">
                <a:solidFill>
                  <a:srgbClr val="FF0000"/>
                </a:solidFill>
              </a:rPr>
              <a:t>tmp</a:t>
            </a:r>
            <a:r>
              <a:rPr lang="en-US" altLang="zh-CN" sz="2400" dirty="0" smtClean="0">
                <a:solidFill>
                  <a:srgbClr val="FF0000"/>
                </a:solidFill>
              </a:rPr>
              <a:t>/gubaoer.txt’,  ‘/</a:t>
            </a:r>
            <a:r>
              <a:rPr lang="en-US" altLang="zh-CN" sz="2400" dirty="0" err="1" smtClean="0">
                <a:solidFill>
                  <a:srgbClr val="FF0000"/>
                </a:solidFill>
              </a:rPr>
              <a:t>tmp</a:t>
            </a:r>
            <a:r>
              <a:rPr lang="en-US" altLang="zh-CN" sz="2400" dirty="0" smtClean="0">
                <a:solidFill>
                  <a:srgbClr val="FF0000"/>
                </a:solidFill>
              </a:rPr>
              <a:t>/gubaoer.txt’)  ###</a:t>
            </a:r>
            <a:r>
              <a:rPr lang="zh-CN" altLang="en-US" sz="2400" dirty="0" smtClean="0">
                <a:solidFill>
                  <a:srgbClr val="FF0000"/>
                </a:solidFill>
              </a:rPr>
              <a:t>下载</a:t>
            </a:r>
            <a:endParaRPr lang="en-US" altLang="zh-CN" sz="2400" dirty="0" smtClean="0">
              <a:solidFill>
                <a:srgbClr val="FF0000"/>
              </a:solidFill>
            </a:endParaRPr>
          </a:p>
          <a:p>
            <a:r>
              <a:rPr lang="en-US" altLang="zh-CN" sz="2400" dirty="0" err="1" smtClean="0"/>
              <a:t>t.close</a:t>
            </a:r>
            <a:r>
              <a:rPr lang="en-US" altLang="zh-CN" sz="2400" dirty="0"/>
              <a:t>()</a:t>
            </a:r>
            <a:endParaRPr lang="zh-CN" altLang="en-US" sz="2400" dirty="0"/>
          </a:p>
        </p:txBody>
      </p:sp>
      <p:sp>
        <p:nvSpPr>
          <p:cNvPr id="10" name="文本框 9"/>
          <p:cNvSpPr txBox="1"/>
          <p:nvPr/>
        </p:nvSpPr>
        <p:spPr>
          <a:xfrm>
            <a:off x="1150161" y="1927952"/>
            <a:ext cx="9602302" cy="461665"/>
          </a:xfrm>
          <a:prstGeom prst="rect">
            <a:avLst/>
          </a:prstGeom>
          <a:noFill/>
        </p:spPr>
        <p:txBody>
          <a:bodyPr wrap="square" rtlCol="0">
            <a:spAutoFit/>
          </a:bodyPr>
          <a:lstStyle/>
          <a:p>
            <a:r>
              <a:rPr lang="zh-CN" altLang="en-US" sz="2400" dirty="0" smtClean="0"/>
              <a:t>上传和下载的实现：</a:t>
            </a:r>
            <a:endParaRPr lang="zh-CN" altLang="en-US" sz="2400" dirty="0"/>
          </a:p>
        </p:txBody>
      </p:sp>
    </p:spTree>
    <p:extLst>
      <p:ext uri="{BB962C8B-B14F-4D97-AF65-F5344CB8AC3E}">
        <p14:creationId xmlns:p14="http://schemas.microsoft.com/office/powerpoint/2010/main" val="1203321694"/>
      </p:ext>
    </p:extLst>
  </p:cSld>
  <p:clrMapOvr>
    <a:masterClrMapping/>
  </p:clrMapOvr>
  <p:timing>
    <p:tnLst>
      <p:par>
        <p:cTn id="1" dur="indefinite" restart="never" nodeType="tmRoot"/>
      </p:par>
    </p:tnLst>
  </p:timing>
</p:sld>
</file>

<file path=ppt/theme/theme1.xml><?xml version="1.0" encoding="utf-8"?>
<a:theme xmlns:a="http://schemas.openxmlformats.org/drawingml/2006/main" name="怀旧">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回顾</Template>
  <TotalTime>11042</TotalTime>
  <Words>6091</Words>
  <Application>Microsoft Macintosh PowerPoint</Application>
  <PresentationFormat>宽屏</PresentationFormat>
  <Paragraphs>874</Paragraphs>
  <Slides>113</Slides>
  <Notes>18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113</vt:i4>
      </vt:variant>
    </vt:vector>
  </HeadingPairs>
  <TitlesOfParts>
    <vt:vector size="119" baseType="lpstr">
      <vt:lpstr>Calibri</vt:lpstr>
      <vt:lpstr>Calibri Light</vt:lpstr>
      <vt:lpstr>Hiragino Sans GB W3</vt:lpstr>
      <vt:lpstr>verdana</vt:lpstr>
      <vt:lpstr>宋体</vt:lpstr>
      <vt:lpstr>怀旧</vt:lpstr>
      <vt:lpstr>CMDB系统核心技术 与自动化开发</vt:lpstr>
      <vt:lpstr>顾鲍尔</vt:lpstr>
      <vt:lpstr>Agenda （第一天）</vt:lpstr>
      <vt:lpstr>Agenda （第二天）</vt:lpstr>
      <vt:lpstr>课程的演示运行环境</vt:lpstr>
      <vt:lpstr>课前欢乐颂</vt:lpstr>
      <vt:lpstr>Http通信基础—网络互联的本质</vt:lpstr>
      <vt:lpstr>Http通信基础—网络互联的本质</vt:lpstr>
      <vt:lpstr>Http通信基础—网络互联的本质</vt:lpstr>
      <vt:lpstr>Http通信基础—请求方式</vt:lpstr>
      <vt:lpstr>Http通信基础—响应状态码</vt:lpstr>
      <vt:lpstr>Http通信基础—网络互联的本质</vt:lpstr>
      <vt:lpstr>Http通信基础—网络互联的本质</vt:lpstr>
      <vt:lpstr>（第一天）</vt:lpstr>
      <vt:lpstr>Socket介绍</vt:lpstr>
      <vt:lpstr>PowerPoint 演示文稿</vt:lpstr>
      <vt:lpstr>Socket Type概念</vt:lpstr>
      <vt:lpstr>Socket编程</vt:lpstr>
      <vt:lpstr>Socket的方法</vt:lpstr>
      <vt:lpstr>Socket的方法</vt:lpstr>
      <vt:lpstr>Socket的方法</vt:lpstr>
      <vt:lpstr>Socket编程</vt:lpstr>
      <vt:lpstr>Socket编程</vt:lpstr>
      <vt:lpstr>Socket编程</vt:lpstr>
      <vt:lpstr>Socket编程－SocketServer框架</vt:lpstr>
      <vt:lpstr>Socket编程－SocketServer框架</vt:lpstr>
      <vt:lpstr>SocketServer框架－Server端</vt:lpstr>
      <vt:lpstr>SocketServer框架－Client端</vt:lpstr>
      <vt:lpstr>Socket异步通信的总结</vt:lpstr>
      <vt:lpstr>Socket编程－高级篇</vt:lpstr>
      <vt:lpstr>当今世界的Socket通信</vt:lpstr>
      <vt:lpstr>网络编程概念</vt:lpstr>
      <vt:lpstr>网络编程概念－同步与异步</vt:lpstr>
      <vt:lpstr>网络编程概念－同步与异步</vt:lpstr>
      <vt:lpstr>网络编程概念－阻塞与非阻塞</vt:lpstr>
      <vt:lpstr>网络编程概念－阻塞与非阻塞</vt:lpstr>
      <vt:lpstr>网络编程概念－总结</vt:lpstr>
      <vt:lpstr>Http通信机制总结</vt:lpstr>
      <vt:lpstr>PowerPoint 演示文稿</vt:lpstr>
      <vt:lpstr>PowerPoint 演示文稿</vt:lpstr>
      <vt:lpstr>PowerPoint 演示文稿</vt:lpstr>
      <vt:lpstr>CMDB主流架构介绍</vt:lpstr>
      <vt:lpstr>CMDB主流架构介绍</vt:lpstr>
      <vt:lpstr>CMDB实施失败的经验之谈</vt:lpstr>
      <vt:lpstr>CMDB设计方案分享</vt:lpstr>
      <vt:lpstr>分布式客户端数据采集</vt:lpstr>
      <vt:lpstr>PowerPoint 演示文稿</vt:lpstr>
      <vt:lpstr>分布式客户端数据采集</vt:lpstr>
      <vt:lpstr>CMDB设计方案分享</vt:lpstr>
      <vt:lpstr>CMDB系统额外需要关注的问题</vt:lpstr>
      <vt:lpstr>UUID介绍</vt:lpstr>
      <vt:lpstr>分页算法分享</vt:lpstr>
      <vt:lpstr>PowerPoint 演示文稿</vt:lpstr>
      <vt:lpstr>Restful是什么</vt:lpstr>
      <vt:lpstr>为什么REST那么火</vt:lpstr>
      <vt:lpstr>Restful设计模式介绍</vt:lpstr>
      <vt:lpstr>Restful设计模式介绍</vt:lpstr>
      <vt:lpstr>Restful设计模式介绍</vt:lpstr>
      <vt:lpstr>Restful开发步骤</vt:lpstr>
      <vt:lpstr>开发目标</vt:lpstr>
      <vt:lpstr>PowerPoint 演示文稿</vt:lpstr>
      <vt:lpstr>PowerPoint 演示文稿</vt:lpstr>
      <vt:lpstr>PowerPoint 演示文稿</vt:lpstr>
      <vt:lpstr>PowerPoint 演示文稿</vt:lpstr>
      <vt:lpstr>PowerPoint 演示文稿</vt:lpstr>
      <vt:lpstr>数据之美</vt:lpstr>
      <vt:lpstr>PowerPoint 演示文稿</vt:lpstr>
      <vt:lpstr>PowerPoint 演示文稿</vt:lpstr>
      <vt:lpstr>PowerPoint 演示文稿</vt:lpstr>
      <vt:lpstr>PowerPoint 演示文稿</vt:lpstr>
      <vt:lpstr>PowerPoint 演示文稿</vt:lpstr>
      <vt:lpstr>PowerPoint 演示文稿</vt:lpstr>
      <vt:lpstr>并发模型—进程和线程</vt:lpstr>
      <vt:lpstr>Python最难问题－GIL</vt:lpstr>
      <vt:lpstr>多进程和多线程的使用场景</vt:lpstr>
      <vt:lpstr>多进程Vs多线程的开发指南</vt:lpstr>
      <vt:lpstr>多线程编程－知识点</vt:lpstr>
      <vt:lpstr>多进程编程－知识点</vt:lpstr>
      <vt:lpstr>Tips</vt:lpstr>
      <vt:lpstr>目前主流的并发技术</vt:lpstr>
      <vt:lpstr>PowerPoint 演示文稿</vt:lpstr>
      <vt:lpstr>Python标准库</vt:lpstr>
      <vt:lpstr>Python常用标准库—OS模块</vt:lpstr>
      <vt:lpstr>Python常用标准库—OS模块</vt:lpstr>
      <vt:lpstr>Python常用标准库—OS.path模块</vt:lpstr>
      <vt:lpstr>Python常用标准库—shutil模块</vt:lpstr>
      <vt:lpstr>Python 标准库—subprocess</vt:lpstr>
      <vt:lpstr>Python 标准库—subprocess</vt:lpstr>
      <vt:lpstr>Python 标准库—subprocess</vt:lpstr>
      <vt:lpstr>Python 标准库—subprocess</vt:lpstr>
      <vt:lpstr>Python 标准库—platform</vt:lpstr>
      <vt:lpstr>Python 标准库—sys</vt:lpstr>
      <vt:lpstr>PowerPoint 演示文稿</vt:lpstr>
      <vt:lpstr>隆重介绍Requests</vt:lpstr>
      <vt:lpstr>PowerPoint 演示文稿</vt:lpstr>
      <vt:lpstr>系统管理的利器—Paramiko</vt:lpstr>
      <vt:lpstr>系统管理的利器—Paramiko</vt:lpstr>
      <vt:lpstr>系统管理的利器—Paramiko</vt:lpstr>
      <vt:lpstr>系统管理的利器—Paramiko</vt:lpstr>
      <vt:lpstr>利用Python与数据库进行交互</vt:lpstr>
      <vt:lpstr>MySQLdb 模块</vt:lpstr>
      <vt:lpstr>MySQLdb 模块</vt:lpstr>
      <vt:lpstr>MySQLdb 模块</vt:lpstr>
      <vt:lpstr>MySQLdb 模块</vt:lpstr>
      <vt:lpstr>MySQLdb 模块</vt:lpstr>
      <vt:lpstr>PowerPoint 演示文稿</vt:lpstr>
      <vt:lpstr>二分查找算法</vt:lpstr>
      <vt:lpstr>通过网站访问的日志信息，进行全国访问用户分布的统计</vt:lpstr>
      <vt:lpstr>任务目标： 1.  系统管理界面           数据管理       权限分配  2.  用户访问界面       配置管理      操作执行  3.  后台            数据关联      实时并发处理        </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Web 运维自动化开发课程</dc:title>
  <dc:creator>tracee4273</dc:creator>
  <cp:lastModifiedBy>tracee4273</cp:lastModifiedBy>
  <cp:revision>170</cp:revision>
  <dcterms:created xsi:type="dcterms:W3CDTF">2015-09-16T12:41:33Z</dcterms:created>
  <dcterms:modified xsi:type="dcterms:W3CDTF">2015-10-17T14:50:32Z</dcterms:modified>
</cp:coreProperties>
</file>